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3"/>
  </p:notesMasterIdLst>
  <p:sldIdLst>
    <p:sldId id="781" r:id="rId2"/>
    <p:sldId id="782" r:id="rId3"/>
    <p:sldId id="535" r:id="rId4"/>
    <p:sldId id="783" r:id="rId5"/>
    <p:sldId id="799" r:id="rId6"/>
    <p:sldId id="801" r:id="rId7"/>
    <p:sldId id="784" r:id="rId8"/>
    <p:sldId id="804" r:id="rId9"/>
    <p:sldId id="807" r:id="rId10"/>
    <p:sldId id="894" r:id="rId11"/>
    <p:sldId id="774" r:id="rId12"/>
    <p:sldId id="785" r:id="rId13"/>
    <p:sldId id="811" r:id="rId14"/>
    <p:sldId id="786" r:id="rId15"/>
    <p:sldId id="787" r:id="rId16"/>
    <p:sldId id="788" r:id="rId17"/>
    <p:sldId id="789" r:id="rId18"/>
    <p:sldId id="775" r:id="rId19"/>
    <p:sldId id="790" r:id="rId20"/>
    <p:sldId id="843" r:id="rId21"/>
    <p:sldId id="904" r:id="rId22"/>
    <p:sldId id="905" r:id="rId23"/>
    <p:sldId id="900" r:id="rId24"/>
    <p:sldId id="846" r:id="rId25"/>
    <p:sldId id="847" r:id="rId26"/>
    <p:sldId id="849" r:id="rId27"/>
    <p:sldId id="906" r:id="rId28"/>
    <p:sldId id="776" r:id="rId29"/>
    <p:sldId id="792" r:id="rId30"/>
    <p:sldId id="793" r:id="rId31"/>
    <p:sldId id="794" r:id="rId32"/>
    <p:sldId id="795" r:id="rId33"/>
    <p:sldId id="796" r:id="rId34"/>
    <p:sldId id="878" r:id="rId35"/>
    <p:sldId id="879" r:id="rId36"/>
    <p:sldId id="797" r:id="rId37"/>
    <p:sldId id="883" r:id="rId38"/>
    <p:sldId id="909" r:id="rId39"/>
    <p:sldId id="910" r:id="rId40"/>
    <p:sldId id="886" r:id="rId41"/>
    <p:sldId id="911" r:id="rId4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00CC00"/>
    <a:srgbClr val="996633"/>
    <a:srgbClr val="6666FF"/>
    <a:srgbClr val="3366FF"/>
    <a:srgbClr val="CCFF99"/>
    <a:srgbClr val="99FF33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95" autoAdjust="0"/>
    <p:restoredTop sz="94680" autoAdjust="0"/>
  </p:normalViewPr>
  <p:slideViewPr>
    <p:cSldViewPr>
      <p:cViewPr varScale="1">
        <p:scale>
          <a:sx n="59" d="100"/>
          <a:sy n="59" d="100"/>
        </p:scale>
        <p:origin x="129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7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57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57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857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57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fld id="{6EFF0738-AA94-4F68-A522-C8012C1F380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F556EBB-98DF-488B-A45F-07EEC894D33D}" type="slidenum">
              <a:rPr lang="en-US" altLang="en-US" sz="1200" b="0">
                <a:latin typeface="Times New Roman" panose="02020603050405020304" pitchFamily="18" charset="0"/>
              </a:rPr>
              <a:pPr/>
              <a:t>1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DE17E35-C862-478D-BA61-B723D7F08F48}" type="slidenum">
              <a:rPr lang="en-US" altLang="en-US" sz="1200" b="0">
                <a:latin typeface="Times New Roman" panose="02020603050405020304" pitchFamily="18" charset="0"/>
              </a:rPr>
              <a:pPr/>
              <a:t>2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3F3084C-D7D4-45BA-8595-B215182DE12A}" type="slidenum">
              <a:rPr lang="en-US" altLang="en-US" sz="1200" b="0">
                <a:latin typeface="Times New Roman" panose="02020603050405020304" pitchFamily="18" charset="0"/>
              </a:rPr>
              <a:pPr/>
              <a:t>3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D450CCB-C0E5-445F-AFB1-D75D19B7A2BC}" type="slidenum">
              <a:rPr lang="en-US" altLang="en-US" sz="1200" b="0">
                <a:latin typeface="Times New Roman" panose="02020603050405020304" pitchFamily="18" charset="0"/>
              </a:rPr>
              <a:pPr/>
              <a:t>4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C3957D3-00CB-43C6-896E-DFBBA8D2047E}" type="slidenum">
              <a:rPr lang="en-US" altLang="en-US" sz="1200" b="0">
                <a:latin typeface="Times New Roman" panose="02020603050405020304" pitchFamily="18" charset="0"/>
              </a:rPr>
              <a:pPr/>
              <a:t>5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97C0D38-695D-49EA-9E43-A8E6275F3A8A}" type="slidenum">
              <a:rPr lang="en-US" altLang="en-US" sz="1200" b="0">
                <a:latin typeface="Times New Roman" panose="02020603050405020304" pitchFamily="18" charset="0"/>
              </a:rPr>
              <a:pPr/>
              <a:t>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F63B164-12C4-4927-B605-953FE4D0E6D8}" type="slidenum">
              <a:rPr lang="en-US" altLang="en-US" sz="1200" b="0">
                <a:latin typeface="Times New Roman" panose="02020603050405020304" pitchFamily="18" charset="0"/>
              </a:rPr>
              <a:pPr/>
              <a:t>7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AF8F937-8DCE-4D1C-BF5A-FA3C4ACD4365}" type="slidenum">
              <a:rPr lang="en-US" altLang="en-US" sz="1200" b="0">
                <a:latin typeface="Times New Roman" panose="02020603050405020304" pitchFamily="18" charset="0"/>
              </a:rPr>
              <a:pPr/>
              <a:t>8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EC0A12-82DE-4285-A1B8-C58CB01CF444}" type="slidenum">
              <a:rPr lang="en-US" altLang="en-US" sz="1200" b="0">
                <a:latin typeface="Times New Roman" panose="02020603050405020304" pitchFamily="18" charset="0"/>
              </a:rPr>
              <a:pPr/>
              <a:t>9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D74422C-7592-4542-8E5E-EF1496EDE668}" type="slidenum">
              <a:rPr lang="en-US" altLang="en-US" sz="1200" b="0">
                <a:latin typeface="Times New Roman" panose="02020603050405020304" pitchFamily="18" charset="0"/>
              </a:rPr>
              <a:pPr/>
              <a:t>10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0A9E16D-BA62-4B1C-93BE-36D817B58CFD}" type="slidenum">
              <a:rPr lang="en-US" altLang="en-US" sz="1200" b="0">
                <a:latin typeface="Times New Roman" panose="02020603050405020304" pitchFamily="18" charset="0"/>
              </a:rPr>
              <a:pPr/>
              <a:t>11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B0F943F-0EBC-45E2-9BAB-851003C3ED9C}" type="slidenum">
              <a:rPr lang="en-US" altLang="en-US" sz="1200" b="0">
                <a:latin typeface="Times New Roman" panose="02020603050405020304" pitchFamily="18" charset="0"/>
              </a:rPr>
              <a:pPr/>
              <a:t>12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0F6E534-17AA-42EB-AEE2-ADDABEA1CC37}" type="slidenum">
              <a:rPr lang="en-US" altLang="en-US" sz="1200" b="0">
                <a:latin typeface="Times New Roman" panose="02020603050405020304" pitchFamily="18" charset="0"/>
              </a:rPr>
              <a:pPr/>
              <a:t>13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230A3AA-9550-4B2B-A945-41E6A9333254}" type="slidenum">
              <a:rPr lang="en-US" altLang="en-US" sz="1200" b="0">
                <a:latin typeface="Times New Roman" panose="02020603050405020304" pitchFamily="18" charset="0"/>
              </a:rPr>
              <a:pPr/>
              <a:t>14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0BEFB09-7F30-453D-B775-80BC18EC23E4}" type="slidenum">
              <a:rPr lang="en-US" altLang="en-US" sz="1200" b="0">
                <a:latin typeface="Times New Roman" panose="02020603050405020304" pitchFamily="18" charset="0"/>
              </a:rPr>
              <a:pPr/>
              <a:t>15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1D2B171-7CC6-4F36-B3B7-BF0AA97514D3}" type="slidenum">
              <a:rPr lang="en-US" altLang="en-US" sz="1200" b="0">
                <a:latin typeface="Times New Roman" panose="02020603050405020304" pitchFamily="18" charset="0"/>
              </a:rPr>
              <a:pPr/>
              <a:t>16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7C5552E-375E-43B5-A360-BADCC8E3A69B}" type="slidenum">
              <a:rPr lang="en-US" altLang="en-US" sz="1200" b="0">
                <a:latin typeface="Times New Roman" panose="02020603050405020304" pitchFamily="18" charset="0"/>
              </a:rPr>
              <a:pPr/>
              <a:t>17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8023255-53D4-466A-8B92-6CE589F4A35F}" type="slidenum">
              <a:rPr lang="en-US" altLang="en-US" sz="1200" b="0">
                <a:latin typeface="Times New Roman" panose="02020603050405020304" pitchFamily="18" charset="0"/>
              </a:rPr>
              <a:pPr/>
              <a:t>18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BBCB351-132E-440B-9863-AF4164D86A41}" type="slidenum">
              <a:rPr lang="en-US" altLang="en-US" sz="1200" b="0">
                <a:latin typeface="Times New Roman" panose="02020603050405020304" pitchFamily="18" charset="0"/>
              </a:rPr>
              <a:pPr/>
              <a:t>19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559853D-7141-4115-823A-6BF863E8712B}" type="slidenum">
              <a:rPr lang="en-US" altLang="en-US" sz="1200" b="0">
                <a:latin typeface="Times New Roman" panose="02020603050405020304" pitchFamily="18" charset="0"/>
              </a:rPr>
              <a:pPr/>
              <a:t>20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177A4BD-F9BC-4660-83FE-1CC0770A4898}" type="slidenum">
              <a:rPr lang="en-US" altLang="en-US" sz="1200" b="0">
                <a:latin typeface="Times New Roman" panose="02020603050405020304" pitchFamily="18" charset="0"/>
              </a:rPr>
              <a:pPr/>
              <a:t>21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12A0180-556A-418C-9EA1-F2127A5A6827}" type="slidenum">
              <a:rPr lang="en-US" altLang="en-US" sz="1200" b="0">
                <a:latin typeface="Times New Roman" panose="02020603050405020304" pitchFamily="18" charset="0"/>
              </a:rPr>
              <a:pPr/>
              <a:t>22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01925EF-B34C-4E67-946A-5625EEC55DE3}" type="slidenum">
              <a:rPr lang="en-US" altLang="en-US" sz="1200" b="0">
                <a:latin typeface="Times New Roman" panose="02020603050405020304" pitchFamily="18" charset="0"/>
              </a:rPr>
              <a:pPr/>
              <a:t>23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D818599-9536-475A-935C-B707D2E7CF1E}" type="slidenum">
              <a:rPr lang="en-US" altLang="en-US" sz="1200" b="0">
                <a:latin typeface="Times New Roman" panose="02020603050405020304" pitchFamily="18" charset="0"/>
              </a:rPr>
              <a:pPr/>
              <a:t>24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61904F5-BAA6-4669-974E-C3CFF1655E80}" type="slidenum">
              <a:rPr lang="en-US" altLang="en-US" sz="1200" b="0">
                <a:latin typeface="Times New Roman" panose="02020603050405020304" pitchFamily="18" charset="0"/>
              </a:rPr>
              <a:pPr/>
              <a:t>25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1FBB5A4-B71C-4C6F-A6DC-90CBA0B465E8}" type="slidenum">
              <a:rPr lang="en-US" altLang="en-US" sz="1200" b="0">
                <a:latin typeface="Times New Roman" panose="02020603050405020304" pitchFamily="18" charset="0"/>
              </a:rPr>
              <a:pPr/>
              <a:t>26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DA45255-A810-4EDE-A411-A8BBA10BBB65}" type="slidenum">
              <a:rPr lang="en-US" altLang="en-US" sz="1200" b="0">
                <a:latin typeface="Times New Roman" panose="02020603050405020304" pitchFamily="18" charset="0"/>
              </a:rPr>
              <a:pPr/>
              <a:t>27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1F9BBE2-1903-40D9-A05D-BDFF7617302B}" type="slidenum">
              <a:rPr lang="en-US" altLang="en-US" sz="1200" b="0">
                <a:latin typeface="Times New Roman" panose="02020603050405020304" pitchFamily="18" charset="0"/>
              </a:rPr>
              <a:pPr/>
              <a:t>28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B88B159-72FA-402B-A5A0-41B9A6606BA9}" type="slidenum">
              <a:rPr lang="en-US" altLang="en-US" sz="1200" b="0">
                <a:latin typeface="Times New Roman" panose="02020603050405020304" pitchFamily="18" charset="0"/>
              </a:rPr>
              <a:pPr/>
              <a:t>29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4D827A3-5CFB-4166-A9A8-554A901FDDA8}" type="slidenum">
              <a:rPr lang="en-US" altLang="en-US" sz="1200" b="0">
                <a:latin typeface="Times New Roman" panose="02020603050405020304" pitchFamily="18" charset="0"/>
              </a:rPr>
              <a:pPr/>
              <a:t>30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517B10A-757F-41C0-9840-29E82DB7420C}" type="slidenum">
              <a:rPr lang="en-US" altLang="en-US" sz="1200" b="0">
                <a:latin typeface="Times New Roman" panose="02020603050405020304" pitchFamily="18" charset="0"/>
              </a:rPr>
              <a:pPr/>
              <a:t>31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30714F2-D3FD-4B44-B050-4DCA6BAF25C7}" type="slidenum">
              <a:rPr lang="en-US" altLang="en-US" sz="1200" b="0">
                <a:latin typeface="Times New Roman" panose="02020603050405020304" pitchFamily="18" charset="0"/>
              </a:rPr>
              <a:pPr/>
              <a:t>32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131F8FF-BB91-44B0-83AF-ED53FD84AB23}" type="slidenum">
              <a:rPr lang="en-US" altLang="en-US" sz="1200" b="0">
                <a:latin typeface="Times New Roman" panose="02020603050405020304" pitchFamily="18" charset="0"/>
              </a:rPr>
              <a:pPr/>
              <a:t>33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6E21647-C824-4A86-AB91-77874827501F}" type="slidenum">
              <a:rPr lang="en-US" altLang="en-US" sz="1200" b="0">
                <a:latin typeface="Times New Roman" panose="02020603050405020304" pitchFamily="18" charset="0"/>
              </a:rPr>
              <a:pPr/>
              <a:t>34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513EB83-5ACB-4D45-8D2D-8B59E537145A}" type="slidenum">
              <a:rPr lang="en-US" altLang="en-US" sz="1200" b="0">
                <a:latin typeface="Times New Roman" panose="02020603050405020304" pitchFamily="18" charset="0"/>
              </a:rPr>
              <a:pPr/>
              <a:t>35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3B46EAE-BE4E-479E-BA15-762A52B39369}" type="slidenum">
              <a:rPr lang="en-US" altLang="en-US" sz="1200" b="0">
                <a:latin typeface="Times New Roman" panose="02020603050405020304" pitchFamily="18" charset="0"/>
              </a:rPr>
              <a:pPr/>
              <a:t>36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EC6C18-DF3E-40E9-950A-D57B7D695B65}" type="slidenum">
              <a:rPr lang="en-US" altLang="en-US" sz="1200" b="0">
                <a:latin typeface="Times New Roman" panose="02020603050405020304" pitchFamily="18" charset="0"/>
              </a:rPr>
              <a:pPr/>
              <a:t>37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8F735C-A982-4E79-945A-295685D9DE90}" type="slidenum">
              <a:rPr lang="en-US" altLang="en-US" sz="1200" b="0">
                <a:latin typeface="Times New Roman" panose="02020603050405020304" pitchFamily="18" charset="0"/>
              </a:rPr>
              <a:pPr/>
              <a:t>38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E60B113-E2AD-4D41-98E3-F1A41BC1E33C}" type="slidenum">
              <a:rPr lang="en-US" altLang="en-US" sz="1200" b="0">
                <a:latin typeface="Times New Roman" panose="02020603050405020304" pitchFamily="18" charset="0"/>
              </a:rPr>
              <a:pPr/>
              <a:t>39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293375B-F981-4FE4-9A37-FEF2FC5AA53F}" type="slidenum">
              <a:rPr lang="en-US" altLang="en-US" sz="1200" b="0">
                <a:latin typeface="Times New Roman" panose="02020603050405020304" pitchFamily="18" charset="0"/>
              </a:rPr>
              <a:pPr/>
              <a:t>40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3A70DB1-BFAA-4C4C-A597-F72CB226CBB9}" type="slidenum">
              <a:rPr lang="en-US" altLang="en-US" sz="1200" b="0">
                <a:latin typeface="Times New Roman" panose="02020603050405020304" pitchFamily="18" charset="0"/>
              </a:rPr>
              <a:pPr/>
              <a:t>41</a:t>
            </a:fld>
            <a:endParaRPr lang="en-US" altLang="en-US" sz="1200" b="0">
              <a:latin typeface="Times New Roman" panose="02020603050405020304" pitchFamily="18" charset="0"/>
            </a:endParaRPr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2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en-US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14" name="Text Box 17"/>
          <p:cNvSpPr txBox="1">
            <a:spLocks noChangeArrowheads="1"/>
          </p:cNvSpPr>
          <p:nvPr userDrawn="1"/>
        </p:nvSpPr>
        <p:spPr bwMode="auto">
          <a:xfrm>
            <a:off x="0" y="6553200"/>
            <a:ext cx="2209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n-US" sz="1400" b="0" smtClean="0">
                <a:latin typeface="McGrawHill-Italic" pitchFamily="2" charset="0"/>
              </a:rPr>
              <a:t>McGraw-Hill</a:t>
            </a:r>
            <a:endParaRPr lang="en-US" altLang="en-US" sz="2400" b="0" smtClean="0">
              <a:latin typeface="Times New Roman" pitchFamily="18" charset="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 userDrawn="1"/>
        </p:nvSpPr>
        <p:spPr bwMode="auto">
          <a:xfrm>
            <a:off x="4572000" y="6553200"/>
            <a:ext cx="4572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buFontTx/>
              <a:buChar char="©"/>
              <a:defRPr/>
            </a:pPr>
            <a:r>
              <a:rPr lang="en-US" altLang="en-US" sz="1400" b="0" smtClean="0">
                <a:latin typeface="McGrawHill-Italic" pitchFamily="2" charset="0"/>
              </a:rPr>
              <a:t>The McGraw-Hill Companies, Inc., 2000</a:t>
            </a:r>
            <a:endParaRPr lang="en-US" altLang="en-US" sz="2400" b="0" smtClean="0">
              <a:latin typeface="Times New Roman" pitchFamily="18" charset="0"/>
            </a:endParaRPr>
          </a:p>
        </p:txBody>
      </p:sp>
      <p:sp>
        <p:nvSpPr>
          <p:cNvPr id="210956" name="Rectangle 12"/>
          <p:cNvSpPr>
            <a:spLocks noGrp="1" noChangeArrowheads="1"/>
          </p:cNvSpPr>
          <p:nvPr>
            <p:ph type="ctrTitle"/>
          </p:nvPr>
        </p:nvSpPr>
        <p:spPr bwMode="auto">
          <a:xfrm>
            <a:off x="990600" y="1676400"/>
            <a:ext cx="7772400" cy="14620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0957" name="Rectangle 1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Date Placeholder 15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Footer Placeholder 16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 algn="r">
              <a:defRPr sz="1400" b="0">
                <a:latin typeface="Tahoma" panose="020B0604030504040204" pitchFamily="34" charset="0"/>
              </a:defRPr>
            </a:lvl1pPr>
          </a:lstStyle>
          <a:p>
            <a:fld id="{020DE2C1-BBEC-4548-97C9-DA72E9D8ADE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6993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B8CA4FA1-8F07-437A-8786-459A67AD82D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1588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F0D871DA-9B23-477F-80A0-55510EE35B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91104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C080B57A-CA67-4620-AD26-337306CF5C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9545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FE9E4380-E2E8-4687-B719-AE924EEEF1A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8971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78E4E64A-B05E-4C89-8524-35AEF7CCE0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7865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8EC630D1-9393-429B-9648-3CE63A80DF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7801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233DD4F1-4108-4FA7-B71A-1A85C4B4F5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4453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81222EBF-F0BF-4D47-8D22-FBE8929488D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5100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5B1ECDDE-D6C4-4648-87A3-18EB8AECBB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7737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15.</a:t>
            </a:r>
            <a:fld id="{4AC57632-DFD4-4ECB-9AA9-6E1885C3E0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5202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36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 altLang="en-US"/>
              <a:t>15.</a:t>
            </a:r>
            <a:fld id="{6BD91251-213A-4061-8DBF-7B7E0EA3943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CC90D697-1399-4B6D-A636-CF8AB01DE647}" type="slidenum">
              <a:rPr lang="en-US" altLang="en-US" sz="1200">
                <a:solidFill>
                  <a:schemeClr val="bg2"/>
                </a:solidFill>
              </a:rPr>
              <a:pPr/>
              <a:t>1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0" y="6126163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200" b="0">
                <a:latin typeface="Times New Roman" panose="02020603050405020304" pitchFamily="18" charset="0"/>
              </a:rPr>
              <a:t>Copyright © The McGraw-Hill Companies, Inc. Permission required for reproduction or display.</a:t>
            </a:r>
          </a:p>
        </p:txBody>
      </p:sp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1143000" y="2514600"/>
            <a:ext cx="6858000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4400">
                <a:solidFill>
                  <a:schemeClr val="tx2"/>
                </a:solidFill>
              </a:rPr>
              <a:t>Chapter 15</a:t>
            </a:r>
          </a:p>
          <a:p>
            <a:pPr algn="ctr"/>
            <a:endParaRPr lang="en-US" altLang="en-US" sz="2000">
              <a:solidFill>
                <a:schemeClr val="tx2"/>
              </a:solidFill>
            </a:endParaRPr>
          </a:p>
          <a:p>
            <a:pPr algn="ctr"/>
            <a:r>
              <a:rPr lang="en-US" altLang="en-US" sz="4400"/>
              <a:t>Key Management</a:t>
            </a:r>
          </a:p>
          <a:p>
            <a:pPr algn="ctr"/>
            <a:r>
              <a:rPr lang="en-US" altLang="en-US" sz="2800" b="0"/>
              <a:t>Quản lý khóa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AFAD43A4-954E-4941-82C0-FA0DFBC6B9F9}" type="slidenum">
              <a:rPr lang="en-US" altLang="en-US" sz="1200">
                <a:solidFill>
                  <a:schemeClr val="bg2"/>
                </a:solidFill>
              </a:rPr>
              <a:pPr/>
              <a:t>2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1143000" y="457200"/>
            <a:ext cx="4191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800">
                <a:solidFill>
                  <a:schemeClr val="hlink"/>
                </a:solidFill>
                <a:latin typeface="Times New Roman" panose="02020603050405020304" pitchFamily="18" charset="0"/>
              </a:rPr>
              <a:t>Objectives </a:t>
            </a:r>
            <a:r>
              <a:rPr lang="en-US" altLang="en-US" sz="2800" b="0" i="1">
                <a:solidFill>
                  <a:schemeClr val="hlink"/>
                </a:solidFill>
                <a:latin typeface="Times New Roman" panose="02020603050405020304" pitchFamily="18" charset="0"/>
              </a:rPr>
              <a:t>(Mục tiêu)</a:t>
            </a:r>
            <a:endParaRPr lang="en-US" altLang="en-US" sz="280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381000" y="985838"/>
            <a:ext cx="8534400" cy="3293209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ct val="20000"/>
              </a:spcAft>
              <a:buFont typeface="Wingdings" panose="05000000000000000000" pitchFamily="2" charset="2"/>
              <a:buChar char="q"/>
            </a:pPr>
            <a:r>
              <a:rPr lang="en-US" altLang="en-US" sz="2000">
                <a:latin typeface="Times New Roman" panose="02020603050405020304" pitchFamily="18" charset="0"/>
              </a:rPr>
              <a:t>  To explain the need for a key-distribution center</a:t>
            </a:r>
          </a:p>
          <a:p>
            <a:pPr>
              <a:spcAft>
                <a:spcPct val="20000"/>
              </a:spcAft>
              <a:buFont typeface="Wingdings" panose="05000000000000000000" pitchFamily="2" charset="2"/>
              <a:buChar char="q"/>
            </a:pPr>
            <a:r>
              <a:rPr lang="en-US" altLang="en-US" sz="2000">
                <a:latin typeface="Times New Roman" panose="02020603050405020304" pitchFamily="18" charset="0"/>
              </a:rPr>
              <a:t>  To show how a KDC can create a session key</a:t>
            </a:r>
          </a:p>
          <a:p>
            <a:pPr>
              <a:spcAft>
                <a:spcPct val="20000"/>
              </a:spcAft>
              <a:buFont typeface="Wingdings" panose="05000000000000000000" pitchFamily="2" charset="2"/>
              <a:buChar char="q"/>
            </a:pPr>
            <a:r>
              <a:rPr lang="en-US" altLang="en-US" sz="2000">
                <a:latin typeface="Times New Roman" panose="02020603050405020304" pitchFamily="18" charset="0"/>
              </a:rPr>
              <a:t>  To show how two parties can use a symmetric-key agreement protocol to create a session key</a:t>
            </a:r>
          </a:p>
          <a:p>
            <a:pPr>
              <a:spcAft>
                <a:spcPct val="20000"/>
              </a:spcAft>
              <a:buFont typeface="Wingdings" panose="05000000000000000000" pitchFamily="2" charset="2"/>
              <a:buChar char="q"/>
            </a:pPr>
            <a:r>
              <a:rPr lang="en-US" altLang="en-US" sz="2000">
                <a:latin typeface="Times New Roman" panose="02020603050405020304" pitchFamily="18" charset="0"/>
              </a:rPr>
              <a:t>  To describe Kerberos as a KDC and an authentication protocol</a:t>
            </a:r>
          </a:p>
          <a:p>
            <a:pPr>
              <a:spcAft>
                <a:spcPct val="20000"/>
              </a:spcAft>
            </a:pPr>
            <a:r>
              <a:rPr lang="en-US" altLang="en-US" sz="2000" b="0" i="1">
                <a:solidFill>
                  <a:srgbClr val="0070C0"/>
                </a:solidFill>
                <a:latin typeface="Times New Roman" panose="02020603050405020304" pitchFamily="18" charset="0"/>
              </a:rPr>
              <a:t>- Trình bày được sự cần thiết của trung tâm phân phối khóa</a:t>
            </a:r>
          </a:p>
          <a:p>
            <a:pPr>
              <a:spcAft>
                <a:spcPct val="20000"/>
              </a:spcAft>
            </a:pPr>
            <a:r>
              <a:rPr lang="en-US" altLang="en-US" sz="2000" b="0" i="1">
                <a:solidFill>
                  <a:srgbClr val="0070C0"/>
                </a:solidFill>
                <a:latin typeface="Times New Roman" panose="02020603050405020304" pitchFamily="18" charset="0"/>
              </a:rPr>
              <a:t>- Trình bày được cách KDC tạo một phiên trao đổi khóa</a:t>
            </a:r>
          </a:p>
          <a:p>
            <a:pPr>
              <a:spcAft>
                <a:spcPct val="20000"/>
              </a:spcAft>
            </a:pPr>
            <a:r>
              <a:rPr lang="en-US" altLang="en-US" sz="2000" b="0" i="1">
                <a:solidFill>
                  <a:srgbClr val="0070C0"/>
                </a:solidFill>
                <a:latin typeface="Times New Roman" panose="02020603050405020304" pitchFamily="18" charset="0"/>
              </a:rPr>
              <a:t>- Trình bày được quá trình trao đổi khóa của hai thành viên trong một phiên</a:t>
            </a:r>
          </a:p>
          <a:p>
            <a:pPr>
              <a:spcAft>
                <a:spcPct val="20000"/>
              </a:spcAft>
            </a:pPr>
            <a:r>
              <a:rPr lang="en-US" altLang="en-US" sz="2000" b="0" i="1">
                <a:solidFill>
                  <a:srgbClr val="0070C0"/>
                </a:solidFill>
                <a:latin typeface="Times New Roman" panose="02020603050405020304" pitchFamily="18" charset="0"/>
              </a:rPr>
              <a:t>- Mô tả được giao thức xác thực Kerberos (ứng dụng </a:t>
            </a:r>
            <a:r>
              <a:rPr lang="en-US" altLang="en-US" sz="2000" b="0" i="1">
                <a:solidFill>
                  <a:srgbClr val="0070C0"/>
                </a:solidFill>
                <a:latin typeface="Times New Roman" panose="02020603050405020304" pitchFamily="18" charset="0"/>
              </a:rPr>
              <a:t>KDC</a:t>
            </a:r>
            <a:r>
              <a:rPr lang="en-US" altLang="en-US" sz="2000" b="0" i="1" smtClean="0">
                <a:solidFill>
                  <a:srgbClr val="0070C0"/>
                </a:solidFill>
                <a:latin typeface="Times New Roman" panose="02020603050405020304" pitchFamily="18" charset="0"/>
              </a:rPr>
              <a:t>)</a:t>
            </a:r>
            <a:endParaRPr lang="en-US" altLang="en-US" sz="2000" b="0" i="1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1" name="Rectangle 4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02" name="Rectangle 5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03" name="Rectangle 6"/>
          <p:cNvSpPr>
            <a:spLocks noChangeArrowheads="1"/>
          </p:cNvSpPr>
          <p:nvPr/>
        </p:nvSpPr>
        <p:spPr bwMode="auto">
          <a:xfrm>
            <a:off x="1066800" y="49213"/>
            <a:ext cx="20256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800">
                <a:solidFill>
                  <a:schemeClr val="tx2"/>
                </a:solidFill>
              </a:rPr>
              <a:t>Chapter 15</a:t>
            </a:r>
          </a:p>
        </p:txBody>
      </p:sp>
      <p:sp>
        <p:nvSpPr>
          <p:cNvPr id="4104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05" name="Rectangle 10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06" name="Rectangle 11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09" name="Rectangle 12"/>
          <p:cNvSpPr>
            <a:spLocks noChangeArrowheads="1"/>
          </p:cNvSpPr>
          <p:nvPr/>
        </p:nvSpPr>
        <p:spPr bwMode="auto">
          <a:xfrm>
            <a:off x="288925" y="4648200"/>
            <a:ext cx="8534400" cy="18161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ct val="20000"/>
              </a:spcAft>
              <a:buFont typeface="Wingdings" pitchFamily="2" charset="2"/>
              <a:buChar char="q"/>
              <a:defRPr/>
            </a:pPr>
            <a:r>
              <a:rPr lang="en-US" altLang="en-US" sz="2000">
                <a:latin typeface="Times New Roman" pitchFamily="18" charset="0"/>
              </a:rPr>
              <a:t>  To explain the need for certification authorities for public keys</a:t>
            </a:r>
          </a:p>
          <a:p>
            <a:pPr>
              <a:spcAft>
                <a:spcPct val="20000"/>
              </a:spcAft>
              <a:buFont typeface="Wingdings" pitchFamily="2" charset="2"/>
              <a:buChar char="q"/>
              <a:defRPr/>
            </a:pPr>
            <a:r>
              <a:rPr lang="en-US" altLang="en-US" sz="2000">
                <a:latin typeface="Times New Roman" pitchFamily="18" charset="0"/>
              </a:rPr>
              <a:t>  To introduce the idea of a Public-Key Infrastructure (PKI) and explain some of its duties</a:t>
            </a:r>
          </a:p>
          <a:p>
            <a:pPr marL="342900" indent="-342900">
              <a:spcAft>
                <a:spcPct val="20000"/>
              </a:spcAft>
              <a:buFontTx/>
              <a:buChar char="-"/>
              <a:defRPr/>
            </a:pPr>
            <a:r>
              <a:rPr lang="en-US" altLang="en-US" sz="2000" b="0" i="1">
                <a:solidFill>
                  <a:srgbClr val="0070C0"/>
                </a:solidFill>
                <a:latin typeface="Times New Roman" pitchFamily="18" charset="0"/>
              </a:rPr>
              <a:t>Trình bày </a:t>
            </a:r>
            <a:r>
              <a:rPr lang="en-US" altLang="en-US" sz="2000" b="0" i="1">
                <a:solidFill>
                  <a:srgbClr val="0070C0"/>
                </a:solidFill>
                <a:latin typeface="Times New Roman" pitchFamily="18" charset="0"/>
              </a:rPr>
              <a:t>được sự </a:t>
            </a:r>
            <a:r>
              <a:rPr lang="en-US" altLang="en-US" sz="2000" b="0" i="1">
                <a:solidFill>
                  <a:srgbClr val="0070C0"/>
                </a:solidFill>
                <a:latin typeface="Times New Roman" pitchFamily="18" charset="0"/>
              </a:rPr>
              <a:t>cần thiết </a:t>
            </a:r>
            <a:r>
              <a:rPr lang="en-US" altLang="en-US" sz="2000" b="0" i="1">
                <a:solidFill>
                  <a:srgbClr val="0070C0"/>
                </a:solidFill>
                <a:latin typeface="Times New Roman" pitchFamily="18" charset="0"/>
              </a:rPr>
              <a:t>của CA trong khóa </a:t>
            </a:r>
            <a:r>
              <a:rPr lang="en-US" altLang="en-US" sz="2000" b="0" i="1">
                <a:solidFill>
                  <a:srgbClr val="0070C0"/>
                </a:solidFill>
                <a:latin typeface="Times New Roman" pitchFamily="18" charset="0"/>
              </a:rPr>
              <a:t>công khai</a:t>
            </a:r>
          </a:p>
          <a:p>
            <a:pPr marL="342900" indent="-342900">
              <a:spcAft>
                <a:spcPct val="20000"/>
              </a:spcAft>
              <a:buFontTx/>
              <a:buChar char="-"/>
              <a:defRPr/>
            </a:pPr>
            <a:r>
              <a:rPr lang="en-US" altLang="en-US" sz="2000" b="0" i="1">
                <a:solidFill>
                  <a:srgbClr val="0070C0"/>
                </a:solidFill>
                <a:latin typeface="Times New Roman" pitchFamily="18" charset="0"/>
              </a:rPr>
              <a:t>Trình bày được ý </a:t>
            </a:r>
            <a:r>
              <a:rPr lang="en-US" altLang="en-US" sz="2000" b="0" i="1">
                <a:solidFill>
                  <a:srgbClr val="0070C0"/>
                </a:solidFill>
                <a:latin typeface="Times New Roman" pitchFamily="18" charset="0"/>
              </a:rPr>
              <a:t>tưởng của PKI và một vài </a:t>
            </a:r>
            <a:r>
              <a:rPr lang="en-US" altLang="en-US" sz="2000" b="0" i="1">
                <a:solidFill>
                  <a:srgbClr val="0070C0"/>
                </a:solidFill>
                <a:latin typeface="Times New Roman" pitchFamily="18" charset="0"/>
              </a:rPr>
              <a:t>vai trò của </a:t>
            </a:r>
            <a:r>
              <a:rPr lang="en-US" altLang="en-US" sz="2000" b="0" i="1">
                <a:solidFill>
                  <a:srgbClr val="0070C0"/>
                </a:solidFill>
                <a:latin typeface="Times New Roman" pitchFamily="18" charset="0"/>
              </a:rPr>
              <a:t>nó</a:t>
            </a:r>
            <a:endParaRPr lang="en-US" altLang="en-US" sz="2000" i="1">
              <a:solidFill>
                <a:srgbClr val="0070C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18FD6C76-8BC0-43FC-8D2F-94C2862B3BC8}" type="slidenum">
              <a:rPr lang="en-US" altLang="en-US" sz="1200">
                <a:solidFill>
                  <a:schemeClr val="bg2"/>
                </a:solidFill>
              </a:rPr>
              <a:pPr/>
              <a:t>3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565250" name="Rectangle 2"/>
          <p:cNvSpPr>
            <a:spLocks noChangeArrowheads="1"/>
          </p:cNvSpPr>
          <p:nvPr/>
        </p:nvSpPr>
        <p:spPr bwMode="auto">
          <a:xfrm>
            <a:off x="0" y="0"/>
            <a:ext cx="9144000" cy="1371600"/>
          </a:xfrm>
          <a:prstGeom prst="rect">
            <a:avLst/>
          </a:prstGeom>
          <a:solidFill>
            <a:srgbClr val="33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65251" name="Text Box 3"/>
          <p:cNvSpPr txBox="1">
            <a:spLocks noChangeArrowheads="1"/>
          </p:cNvSpPr>
          <p:nvPr/>
        </p:nvSpPr>
        <p:spPr bwMode="auto">
          <a:xfrm>
            <a:off x="228600" y="406400"/>
            <a:ext cx="7934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  <a:latin typeface="Times" pitchFamily="18" charset="0"/>
              </a:rPr>
              <a:t>15-1   SYMMETRIC-KEY DISTRIBUTION</a:t>
            </a:r>
          </a:p>
        </p:txBody>
      </p:sp>
      <p:sp>
        <p:nvSpPr>
          <p:cNvPr id="5125" name="Text Box 4"/>
          <p:cNvSpPr txBox="1">
            <a:spLocks noChangeArrowheads="1"/>
          </p:cNvSpPr>
          <p:nvPr/>
        </p:nvSpPr>
        <p:spPr bwMode="auto">
          <a:xfrm>
            <a:off x="8229600" y="64008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800">
              <a:latin typeface="Times New Roman" panose="02020603050405020304" pitchFamily="18" charset="0"/>
            </a:endParaRPr>
          </a:p>
        </p:txBody>
      </p:sp>
      <p:sp>
        <p:nvSpPr>
          <p:cNvPr id="565253" name="Rectangle 5"/>
          <p:cNvSpPr>
            <a:spLocks noChangeArrowheads="1"/>
          </p:cNvSpPr>
          <p:nvPr/>
        </p:nvSpPr>
        <p:spPr bwMode="auto">
          <a:xfrm>
            <a:off x="186871" y="1478417"/>
            <a:ext cx="8229600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Symmetric-key cryptography is more efficient than asymmetric-key cryptography for enciphering large messages. Symmetric-key cryptography, however, needs a shared secret key between two parties. The distribution of keys is another problem.</a:t>
            </a:r>
          </a:p>
          <a:p>
            <a:pPr algn="just" eaLnBrk="1" hangingPunct="1">
              <a:defRPr/>
            </a:pPr>
            <a:r>
              <a:rPr lang="en-US" sz="2400" b="0" i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Khóa đối xứng sử dụng hiệu quả hơn khóa bất đối xứng đối với thông điệp </a:t>
            </a:r>
            <a:r>
              <a:rPr lang="en-US" sz="2400" b="0" i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lớn. Tuy </a:t>
            </a:r>
            <a:r>
              <a:rPr lang="en-US" sz="2400" b="0" i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nhiên, </a:t>
            </a:r>
            <a:r>
              <a:rPr lang="en-US" sz="2400" b="0" i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khóa đối xứng cần </a:t>
            </a:r>
            <a:r>
              <a:rPr lang="en-US" sz="2400" b="0" i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phải có quá trao đổi khóa. Vấn đề là phải phân phối khóa.</a:t>
            </a:r>
          </a:p>
        </p:txBody>
      </p:sp>
      <p:sp>
        <p:nvSpPr>
          <p:cNvPr id="5127" name="Rectangle 29"/>
          <p:cNvSpPr>
            <a:spLocks noChangeArrowheads="1"/>
          </p:cNvSpPr>
          <p:nvPr/>
        </p:nvSpPr>
        <p:spPr bwMode="auto">
          <a:xfrm>
            <a:off x="152400" y="5578475"/>
            <a:ext cx="8763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15.1.1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Key-Distribution Center: KDC </a:t>
            </a:r>
            <a:r>
              <a:rPr lang="en-US" altLang="en-US" sz="2400" b="0" i="1">
                <a:solidFill>
                  <a:srgbClr val="0033CC"/>
                </a:solidFill>
                <a:latin typeface="Times New Roman" panose="02020603050405020304" pitchFamily="18" charset="0"/>
              </a:rPr>
              <a:t>(Trung tâm phân phối khóa)</a:t>
            </a:r>
            <a:endParaRPr lang="en-US" altLang="en-US" sz="240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15.1.2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Session Keys </a:t>
            </a:r>
            <a:r>
              <a:rPr lang="en-US" altLang="en-US" sz="2400" b="0" i="1">
                <a:solidFill>
                  <a:srgbClr val="0033CC"/>
                </a:solidFill>
                <a:latin typeface="Times New Roman" panose="02020603050405020304" pitchFamily="18" charset="0"/>
              </a:rPr>
              <a:t>(Trao đổi khóa)</a:t>
            </a:r>
            <a:endParaRPr lang="en-US" altLang="en-US" sz="240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5278" name="Text Box 30"/>
          <p:cNvSpPr txBox="1">
            <a:spLocks noChangeArrowheads="1"/>
          </p:cNvSpPr>
          <p:nvPr/>
        </p:nvSpPr>
        <p:spPr bwMode="auto">
          <a:xfrm>
            <a:off x="165100" y="5102225"/>
            <a:ext cx="4862513" cy="519113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800" i="1" u="sng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Topics discussed in this section: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BE559566-6D6E-41B1-80C4-CAEEB5A343F7}" type="slidenum">
              <a:rPr lang="en-US" altLang="en-US" sz="1200">
                <a:solidFill>
                  <a:schemeClr val="bg2"/>
                </a:solidFill>
              </a:rPr>
              <a:pPr/>
              <a:t>4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6147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6148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6150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6151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6152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6153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762000" y="0"/>
            <a:ext cx="65087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15.1.1  Key-Distribution Center: KDC</a:t>
            </a:r>
          </a:p>
        </p:txBody>
      </p:sp>
      <p:sp>
        <p:nvSpPr>
          <p:cNvPr id="6155" name="Text Box 12"/>
          <p:cNvSpPr txBox="1">
            <a:spLocks noChangeArrowheads="1"/>
          </p:cNvSpPr>
          <p:nvPr/>
        </p:nvSpPr>
        <p:spPr bwMode="auto">
          <a:xfrm>
            <a:off x="1714500" y="1600200"/>
            <a:ext cx="4964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  </a:t>
            </a:r>
            <a:r>
              <a:rPr lang="en-US" altLang="en-US" sz="2000" i="1">
                <a:latin typeface="Times New Roman" panose="02020603050405020304" pitchFamily="18" charset="0"/>
              </a:rPr>
              <a:t>Key-distribution center (KDC)</a:t>
            </a:r>
          </a:p>
        </p:txBody>
      </p:sp>
      <p:pic>
        <p:nvPicPr>
          <p:cNvPr id="6156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327275"/>
            <a:ext cx="6535738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BA40EABF-8B14-46DC-88CE-B9828ABF269D}" type="slidenum">
              <a:rPr lang="en-US" altLang="en-US" sz="1200">
                <a:solidFill>
                  <a:schemeClr val="bg2"/>
                </a:solidFill>
              </a:rPr>
              <a:pPr/>
              <a:t>5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7173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7174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7175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7176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7177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7178" name="Rectangle 9"/>
          <p:cNvSpPr>
            <a:spLocks noChangeArrowheads="1"/>
          </p:cNvSpPr>
          <p:nvPr/>
        </p:nvSpPr>
        <p:spPr bwMode="auto">
          <a:xfrm>
            <a:off x="228600" y="1143000"/>
            <a:ext cx="8686800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Flat Multiple KDCs</a:t>
            </a:r>
            <a:r>
              <a:rPr lang="en-US" altLang="en-US" sz="2800" i="1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7179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15.1.1  Continued</a:t>
            </a:r>
          </a:p>
        </p:txBody>
      </p:sp>
      <p:sp>
        <p:nvSpPr>
          <p:cNvPr id="7180" name="Text Box 11"/>
          <p:cNvSpPr txBox="1">
            <a:spLocks noChangeArrowheads="1"/>
          </p:cNvSpPr>
          <p:nvPr/>
        </p:nvSpPr>
        <p:spPr bwMode="auto">
          <a:xfrm>
            <a:off x="2320925" y="2286000"/>
            <a:ext cx="3851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15.2  </a:t>
            </a:r>
            <a:r>
              <a:rPr lang="en-US" altLang="en-US" sz="2000" i="1">
                <a:latin typeface="Times New Roman" panose="02020603050405020304" pitchFamily="18" charset="0"/>
              </a:rPr>
              <a:t>Flat multiple KDCs</a:t>
            </a:r>
          </a:p>
        </p:txBody>
      </p:sp>
      <p:pic>
        <p:nvPicPr>
          <p:cNvPr id="7181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3" y="3395663"/>
            <a:ext cx="7761287" cy="209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FBFC9C5E-4DCD-4D40-9AA1-01CD2D2C6F79}" type="slidenum">
              <a:rPr lang="en-US" altLang="en-US" sz="1200">
                <a:solidFill>
                  <a:schemeClr val="bg2"/>
                </a:solidFill>
              </a:rPr>
              <a:pPr/>
              <a:t>6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8198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8199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8200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8201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8202" name="Rectangle 9"/>
          <p:cNvSpPr>
            <a:spLocks noChangeArrowheads="1"/>
          </p:cNvSpPr>
          <p:nvPr/>
        </p:nvSpPr>
        <p:spPr bwMode="auto">
          <a:xfrm>
            <a:off x="228600" y="838200"/>
            <a:ext cx="8686800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Hierarchical Multiple KDCs</a:t>
            </a:r>
            <a:endParaRPr lang="en-US" altLang="en-US" sz="2800" i="1">
              <a:latin typeface="Times New Roman" panose="02020603050405020304" pitchFamily="18" charset="0"/>
            </a:endParaRPr>
          </a:p>
        </p:txBody>
      </p:sp>
      <p:sp>
        <p:nvSpPr>
          <p:cNvPr id="8203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15.1.1  Continued</a:t>
            </a:r>
          </a:p>
        </p:txBody>
      </p:sp>
      <p:sp>
        <p:nvSpPr>
          <p:cNvPr id="8204" name="Text Box 11"/>
          <p:cNvSpPr txBox="1">
            <a:spLocks noChangeArrowheads="1"/>
          </p:cNvSpPr>
          <p:nvPr/>
        </p:nvSpPr>
        <p:spPr bwMode="auto">
          <a:xfrm>
            <a:off x="2182813" y="1676400"/>
            <a:ext cx="4751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15.3  </a:t>
            </a:r>
            <a:r>
              <a:rPr lang="en-US" altLang="en-US" sz="2000" i="1">
                <a:latin typeface="Times New Roman" panose="02020603050405020304" pitchFamily="18" charset="0"/>
              </a:rPr>
              <a:t>Hierarchical multiple KDCs</a:t>
            </a:r>
          </a:p>
        </p:txBody>
      </p:sp>
      <p:pic>
        <p:nvPicPr>
          <p:cNvPr id="8205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8" y="2430463"/>
            <a:ext cx="6973887" cy="427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0A5A9747-6D94-4F46-9C04-14F7C8218225}" type="slidenum">
              <a:rPr lang="en-US" altLang="en-US" sz="1200">
                <a:solidFill>
                  <a:schemeClr val="bg2"/>
                </a:solidFill>
              </a:rPr>
              <a:pPr/>
              <a:t>7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9219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9221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9222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9223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9224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9225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9226" name="Rectangle 9"/>
          <p:cNvSpPr>
            <a:spLocks noChangeArrowheads="1"/>
          </p:cNvSpPr>
          <p:nvPr/>
        </p:nvSpPr>
        <p:spPr bwMode="auto">
          <a:xfrm>
            <a:off x="228600" y="838200"/>
            <a:ext cx="8686800" cy="193899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400" i="1">
                <a:latin typeface="Times New Roman" panose="02020603050405020304" pitchFamily="18" charset="0"/>
              </a:rPr>
              <a:t>A KDC creates a secret key for each member. This secret key can be used only between the member and the KDC, not between two members. </a:t>
            </a:r>
          </a:p>
          <a:p>
            <a:pPr algn="just"/>
            <a:r>
              <a:rPr lang="en-US" altLang="en-US" sz="2400" b="0" i="1">
                <a:solidFill>
                  <a:srgbClr val="0070C0"/>
                </a:solidFill>
                <a:latin typeface="Times New Roman" panose="02020603050405020304" pitchFamily="18" charset="0"/>
              </a:rPr>
              <a:t>KDC tạo cho mỗi thành viên một khóa bí mật. Khóa này có thể chỉ dùng giữa thành viên và KDC, không dùng giữa 2 thành viên.</a:t>
            </a:r>
          </a:p>
        </p:txBody>
      </p:sp>
      <p:sp>
        <p:nvSpPr>
          <p:cNvPr id="9227" name="Text Box 10"/>
          <p:cNvSpPr txBox="1">
            <a:spLocks noChangeArrowheads="1"/>
          </p:cNvSpPr>
          <p:nvPr/>
        </p:nvSpPr>
        <p:spPr bwMode="auto">
          <a:xfrm>
            <a:off x="762000" y="0"/>
            <a:ext cx="3562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15.1.2  Session Keys</a:t>
            </a:r>
          </a:p>
        </p:txBody>
      </p:sp>
      <p:sp>
        <p:nvSpPr>
          <p:cNvPr id="9228" name="Line 11"/>
          <p:cNvSpPr>
            <a:spLocks noChangeShapeType="1"/>
          </p:cNvSpPr>
          <p:nvPr/>
        </p:nvSpPr>
        <p:spPr bwMode="auto">
          <a:xfrm>
            <a:off x="452438" y="4034619"/>
            <a:ext cx="8153400" cy="0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29" name="Line 12"/>
          <p:cNvSpPr>
            <a:spLocks noChangeShapeType="1"/>
          </p:cNvSpPr>
          <p:nvPr/>
        </p:nvSpPr>
        <p:spPr bwMode="auto">
          <a:xfrm>
            <a:off x="454026" y="5025219"/>
            <a:ext cx="8153400" cy="0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30" name="Rectangle 13"/>
          <p:cNvSpPr>
            <a:spLocks noChangeArrowheads="1"/>
          </p:cNvSpPr>
          <p:nvPr/>
        </p:nvSpPr>
        <p:spPr bwMode="auto">
          <a:xfrm>
            <a:off x="490538" y="4050494"/>
            <a:ext cx="8077200" cy="1692275"/>
          </a:xfrm>
          <a:prstGeom prst="rect">
            <a:avLst/>
          </a:prstGeom>
          <a:solidFill>
            <a:srgbClr val="99FF33"/>
          </a:solidFill>
          <a:ln>
            <a:noFill/>
          </a:ln>
          <a:extLst>
            <a:ext uri="{91240B29-F687-4F45-9708-019B960494DF}">
              <a14:hiddenLine xmlns:a14="http://schemas.microsoft.com/office/drawing/2010/main" w="762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800">
                <a:latin typeface="Times New Roman" panose="02020603050405020304" pitchFamily="18" charset="0"/>
              </a:rPr>
              <a:t>A session symmetric key between two parties is used only once.</a:t>
            </a:r>
          </a:p>
          <a:p>
            <a:r>
              <a:rPr lang="en-US" altLang="en-US" sz="2400" b="0" i="1">
                <a:solidFill>
                  <a:srgbClr val="0070C0"/>
                </a:solidFill>
                <a:latin typeface="Times New Roman" panose="02020603050405020304" pitchFamily="18" charset="0"/>
              </a:rPr>
              <a:t>Một phiên trao đổi khóa đối xứng giữa 2 thành viên được dùng 1 lần duy nhất</a:t>
            </a:r>
          </a:p>
        </p:txBody>
      </p:sp>
      <p:grpSp>
        <p:nvGrpSpPr>
          <p:cNvPr id="9231" name="Group 14"/>
          <p:cNvGrpSpPr>
            <a:grpSpLocks/>
          </p:cNvGrpSpPr>
          <p:nvPr/>
        </p:nvGrpSpPr>
        <p:grpSpPr bwMode="auto">
          <a:xfrm>
            <a:off x="452438" y="3391681"/>
            <a:ext cx="1143000" cy="566738"/>
            <a:chOff x="1200" y="1248"/>
            <a:chExt cx="720" cy="357"/>
          </a:xfrm>
        </p:grpSpPr>
        <p:pic>
          <p:nvPicPr>
            <p:cNvPr id="9232" name="Picture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0" y="1248"/>
              <a:ext cx="720" cy="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3" name="Text Box 16"/>
            <p:cNvSpPr txBox="1">
              <a:spLocks noChangeArrowheads="1"/>
            </p:cNvSpPr>
            <p:nvPr/>
          </p:nvSpPr>
          <p:spPr bwMode="auto">
            <a:xfrm>
              <a:off x="1284" y="1248"/>
              <a:ext cx="55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2800" i="1">
                  <a:solidFill>
                    <a:schemeClr val="hlink"/>
                  </a:solidFill>
                  <a:latin typeface="Times New Roman" panose="02020603050405020304" pitchFamily="18" charset="0"/>
                </a:rPr>
                <a:t>Note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2EAEF5BA-4164-499E-9A55-C8AEC0FD0BC8}" type="slidenum">
              <a:rPr lang="en-US" altLang="en-US" sz="1200">
                <a:solidFill>
                  <a:schemeClr val="bg2"/>
                </a:solidFill>
              </a:rPr>
              <a:pPr/>
              <a:t>8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0245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0246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0247" name="Rectangle 9"/>
          <p:cNvSpPr>
            <a:spLocks noChangeArrowheads="1"/>
          </p:cNvSpPr>
          <p:nvPr/>
        </p:nvSpPr>
        <p:spPr bwMode="auto">
          <a:xfrm>
            <a:off x="742950" y="547688"/>
            <a:ext cx="8401050" cy="461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400" i="1">
                <a:solidFill>
                  <a:schemeClr val="folHlink"/>
                </a:solidFill>
                <a:latin typeface="Times New Roman" panose="02020603050405020304" pitchFamily="18" charset="0"/>
              </a:rPr>
              <a:t>A Simple Protocol Using a KDC </a:t>
            </a:r>
            <a:r>
              <a:rPr lang="en-US" altLang="en-US" sz="2000" b="0">
                <a:solidFill>
                  <a:schemeClr val="folHlink"/>
                </a:solidFill>
                <a:latin typeface="Times New Roman" panose="02020603050405020304" pitchFamily="18" charset="0"/>
              </a:rPr>
              <a:t>(Một giao thức đơn giản dùng KDC)</a:t>
            </a:r>
            <a:endParaRPr lang="en-US" altLang="en-US" sz="2800" i="1">
              <a:solidFill>
                <a:schemeClr val="fol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8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15.1.2  Continued</a:t>
            </a:r>
          </a:p>
        </p:txBody>
      </p:sp>
      <p:sp>
        <p:nvSpPr>
          <p:cNvPr id="10249" name="Text Box 11"/>
          <p:cNvSpPr txBox="1">
            <a:spLocks noChangeArrowheads="1"/>
          </p:cNvSpPr>
          <p:nvPr/>
        </p:nvSpPr>
        <p:spPr bwMode="auto">
          <a:xfrm>
            <a:off x="1981200" y="1120775"/>
            <a:ext cx="46323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15.4  </a:t>
            </a:r>
            <a:r>
              <a:rPr lang="en-US" altLang="en-US" sz="2000" i="1">
                <a:latin typeface="Times New Roman" panose="02020603050405020304" pitchFamily="18" charset="0"/>
              </a:rPr>
              <a:t>First approach using KDC</a:t>
            </a:r>
          </a:p>
          <a:p>
            <a:r>
              <a:rPr lang="en-US" altLang="en-US" sz="2000" b="0" i="1">
                <a:latin typeface="Times New Roman" panose="02020603050405020304" pitchFamily="18" charset="0"/>
              </a:rPr>
              <a:t>		Tiếp cận đầu tiên</a:t>
            </a:r>
          </a:p>
        </p:txBody>
      </p:sp>
      <p:pic>
        <p:nvPicPr>
          <p:cNvPr id="1025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1998663"/>
            <a:ext cx="8335962" cy="478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618A097F-3C8F-4764-8356-DF8E2017DD49}" type="slidenum">
              <a:rPr lang="en-US" altLang="en-US" sz="1200">
                <a:solidFill>
                  <a:schemeClr val="bg2"/>
                </a:solidFill>
              </a:rPr>
              <a:pPr/>
              <a:t>9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1268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1270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1271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1272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1273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1274" name="Rectangle 9"/>
          <p:cNvSpPr>
            <a:spLocks noChangeArrowheads="1"/>
          </p:cNvSpPr>
          <p:nvPr/>
        </p:nvSpPr>
        <p:spPr bwMode="auto">
          <a:xfrm>
            <a:off x="1219200" y="533400"/>
            <a:ext cx="7086600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Needham-Schroeder Protocol</a:t>
            </a:r>
            <a:endParaRPr lang="en-US" altLang="en-US" sz="2800" i="1">
              <a:latin typeface="Times New Roman" panose="02020603050405020304" pitchFamily="18" charset="0"/>
            </a:endParaRPr>
          </a:p>
        </p:txBody>
      </p:sp>
      <p:sp>
        <p:nvSpPr>
          <p:cNvPr id="11275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15.1.2  Continued</a:t>
            </a:r>
          </a:p>
        </p:txBody>
      </p:sp>
      <p:pic>
        <p:nvPicPr>
          <p:cNvPr id="11276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8" y="1225550"/>
            <a:ext cx="5649912" cy="555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7" name="Text Box 12"/>
          <p:cNvSpPr txBox="1">
            <a:spLocks noChangeArrowheads="1"/>
          </p:cNvSpPr>
          <p:nvPr/>
        </p:nvSpPr>
        <p:spPr bwMode="auto">
          <a:xfrm>
            <a:off x="228600" y="2667000"/>
            <a:ext cx="2341563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15.5  </a:t>
            </a:r>
          </a:p>
          <a:p>
            <a:r>
              <a:rPr lang="en-US" altLang="en-US" sz="2000" i="1">
                <a:latin typeface="Times New Roman" panose="02020603050405020304" pitchFamily="18" charset="0"/>
              </a:rPr>
              <a:t>Needham-Schroeder</a:t>
            </a:r>
          </a:p>
          <a:p>
            <a:r>
              <a:rPr lang="en-US" altLang="en-US" sz="2000" i="1">
                <a:latin typeface="Times New Roman" panose="02020603050405020304" pitchFamily="18" charset="0"/>
              </a:rPr>
              <a:t> protocol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F40EF6C2-BA8F-4929-897A-438BEF4DE71B}" type="slidenum">
              <a:rPr lang="en-US" altLang="en-US" sz="1200">
                <a:solidFill>
                  <a:schemeClr val="bg2"/>
                </a:solidFill>
              </a:rPr>
              <a:pPr/>
              <a:t>10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2296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2297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15.1.2  Continued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152400" y="3429000"/>
            <a:ext cx="234791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15.6  </a:t>
            </a:r>
          </a:p>
          <a:p>
            <a:r>
              <a:rPr lang="en-US" altLang="en-US" sz="2000" i="1">
                <a:latin typeface="Times New Roman" panose="02020603050405020304" pitchFamily="18" charset="0"/>
              </a:rPr>
              <a:t>Otway-Rees protocol</a:t>
            </a:r>
          </a:p>
        </p:txBody>
      </p:sp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1217613"/>
            <a:ext cx="5192712" cy="556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1066800" y="623888"/>
            <a:ext cx="3429000" cy="519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Otway-Rees Protocol</a:t>
            </a:r>
            <a:endParaRPr lang="en-US" altLang="en-US" sz="2800" i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06DA709A-AE65-4FC8-865E-A93A6FDC2D84}" type="slidenum">
              <a:rPr lang="en-US" altLang="en-US" sz="1200">
                <a:solidFill>
                  <a:schemeClr val="bg2"/>
                </a:solidFill>
              </a:rPr>
              <a:pPr/>
              <a:t>11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919554" name="Rectangle 2"/>
          <p:cNvSpPr>
            <a:spLocks noChangeArrowheads="1"/>
          </p:cNvSpPr>
          <p:nvPr/>
        </p:nvSpPr>
        <p:spPr bwMode="auto">
          <a:xfrm>
            <a:off x="0" y="0"/>
            <a:ext cx="9144000" cy="1371600"/>
          </a:xfrm>
          <a:prstGeom prst="rect">
            <a:avLst/>
          </a:prstGeom>
          <a:solidFill>
            <a:srgbClr val="33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19555" name="Text Box 3"/>
          <p:cNvSpPr txBox="1">
            <a:spLocks noChangeArrowheads="1"/>
          </p:cNvSpPr>
          <p:nvPr/>
        </p:nvSpPr>
        <p:spPr bwMode="auto">
          <a:xfrm>
            <a:off x="228600" y="406400"/>
            <a:ext cx="3492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  <a:latin typeface="Times" pitchFamily="18" charset="0"/>
              </a:rPr>
              <a:t>15-2   KERBEROS</a:t>
            </a:r>
          </a:p>
        </p:txBody>
      </p:sp>
      <p:sp>
        <p:nvSpPr>
          <p:cNvPr id="13317" name="Text Box 4"/>
          <p:cNvSpPr txBox="1">
            <a:spLocks noChangeArrowheads="1"/>
          </p:cNvSpPr>
          <p:nvPr/>
        </p:nvSpPr>
        <p:spPr bwMode="auto">
          <a:xfrm>
            <a:off x="8229600" y="64008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800">
              <a:latin typeface="Times New Roman" panose="02020603050405020304" pitchFamily="18" charset="0"/>
            </a:endParaRPr>
          </a:p>
        </p:txBody>
      </p:sp>
      <p:sp>
        <p:nvSpPr>
          <p:cNvPr id="919557" name="Rectangle 5"/>
          <p:cNvSpPr>
            <a:spLocks noChangeArrowheads="1"/>
          </p:cNvSpPr>
          <p:nvPr/>
        </p:nvSpPr>
        <p:spPr bwMode="auto">
          <a:xfrm>
            <a:off x="304800" y="1552575"/>
            <a:ext cx="82296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 backbone network allows several LANs to be connected. In a backbone network, no station is directly connected to the backbone; the stations are part of a LAN, and the backbone connects the LANs. </a:t>
            </a:r>
          </a:p>
        </p:txBody>
      </p:sp>
      <p:sp>
        <p:nvSpPr>
          <p:cNvPr id="13319" name="Rectangle 6"/>
          <p:cNvSpPr>
            <a:spLocks noChangeArrowheads="1"/>
          </p:cNvSpPr>
          <p:nvPr/>
        </p:nvSpPr>
        <p:spPr bwMode="auto">
          <a:xfrm>
            <a:off x="152400" y="4679950"/>
            <a:ext cx="670560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15.2.1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Servers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15.2.2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Operation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15.2.3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Using Different Servers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15.2.4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Kerberos Version 5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14.2.5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Realms</a:t>
            </a:r>
          </a:p>
        </p:txBody>
      </p:sp>
      <p:sp>
        <p:nvSpPr>
          <p:cNvPr id="919559" name="Text Box 7"/>
          <p:cNvSpPr txBox="1">
            <a:spLocks noChangeArrowheads="1"/>
          </p:cNvSpPr>
          <p:nvPr/>
        </p:nvSpPr>
        <p:spPr bwMode="auto">
          <a:xfrm>
            <a:off x="165100" y="4203700"/>
            <a:ext cx="4862513" cy="519113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800" i="1" u="sng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Topics discussed in this section:</a:t>
            </a:r>
          </a:p>
        </p:txBody>
      </p:sp>
      <p:sp>
        <p:nvSpPr>
          <p:cNvPr id="13321" name="Rectangle 8"/>
          <p:cNvSpPr>
            <a:spLocks noChangeArrowheads="1"/>
          </p:cNvSpPr>
          <p:nvPr/>
        </p:nvSpPr>
        <p:spPr bwMode="auto">
          <a:xfrm>
            <a:off x="228600" y="1658938"/>
            <a:ext cx="8686800" cy="2227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Kerberos is an authentication protocol, and at the same time a KDC, that has become very popular. Several systems, including Windows 2000, use Kerberos. Originally designed at MIT, it has gone through several versions.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57D86FD1-6043-477A-883A-92D067A47D91}" type="slidenum">
              <a:rPr lang="en-US" altLang="en-US" sz="1200">
                <a:solidFill>
                  <a:schemeClr val="bg2"/>
                </a:solidFill>
              </a:rPr>
              <a:pPr/>
              <a:t>12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4341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4342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4343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4344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4345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009650" y="0"/>
            <a:ext cx="2647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15.2.1  Servers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2547938" y="533400"/>
            <a:ext cx="3548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15.7  </a:t>
            </a:r>
            <a:r>
              <a:rPr lang="en-US" altLang="en-US" sz="2000" i="1">
                <a:latin typeface="Times New Roman" panose="02020603050405020304" pitchFamily="18" charset="0"/>
              </a:rPr>
              <a:t>Kerberos servers</a:t>
            </a:r>
          </a:p>
        </p:txBody>
      </p:sp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1168400"/>
            <a:ext cx="6554787" cy="553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7E05D773-8891-4A1E-B780-88CC91AC297F}" type="slidenum">
              <a:rPr lang="en-US" altLang="en-US" sz="1200">
                <a:solidFill>
                  <a:schemeClr val="bg2"/>
                </a:solidFill>
              </a:rPr>
              <a:pPr/>
              <a:t>13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5366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5367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5368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5369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5370" name="Rectangle 9"/>
          <p:cNvSpPr>
            <a:spLocks noChangeArrowheads="1"/>
          </p:cNvSpPr>
          <p:nvPr/>
        </p:nvSpPr>
        <p:spPr bwMode="auto">
          <a:xfrm>
            <a:off x="228600" y="1143000"/>
            <a:ext cx="8686800" cy="1373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Authentication Server (AS)</a:t>
            </a:r>
          </a:p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The authentication server (AS) is the KDC in the Kerberos protocol. </a:t>
            </a:r>
          </a:p>
        </p:txBody>
      </p:sp>
      <p:sp>
        <p:nvSpPr>
          <p:cNvPr id="15371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15.2.1  Continued</a:t>
            </a:r>
          </a:p>
        </p:txBody>
      </p:sp>
      <p:sp>
        <p:nvSpPr>
          <p:cNvPr id="15372" name="Rectangle 11"/>
          <p:cNvSpPr>
            <a:spLocks noChangeArrowheads="1"/>
          </p:cNvSpPr>
          <p:nvPr/>
        </p:nvSpPr>
        <p:spPr bwMode="auto">
          <a:xfrm>
            <a:off x="228600" y="2817813"/>
            <a:ext cx="8686800" cy="1373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Ticket-Granting Server (TGS)</a:t>
            </a:r>
          </a:p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The ticket-granting server (TGS) issues a ticket for the real server (Bob). </a:t>
            </a:r>
          </a:p>
        </p:txBody>
      </p:sp>
      <p:sp>
        <p:nvSpPr>
          <p:cNvPr id="15373" name="Rectangle 12"/>
          <p:cNvSpPr>
            <a:spLocks noChangeArrowheads="1"/>
          </p:cNvSpPr>
          <p:nvPr/>
        </p:nvSpPr>
        <p:spPr bwMode="auto">
          <a:xfrm>
            <a:off x="381000" y="4572000"/>
            <a:ext cx="8686800" cy="1373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Real Server</a:t>
            </a:r>
          </a:p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The real server (Bob) provides services for the user (Alice).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88B6E3F0-A0F1-439D-A70B-552FB81B04D7}" type="slidenum">
              <a:rPr lang="en-US" altLang="en-US" sz="1200">
                <a:solidFill>
                  <a:schemeClr val="bg2"/>
                </a:solidFill>
              </a:rPr>
              <a:pPr/>
              <a:t>14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6388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6389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6390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6391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6392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6393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1085850" y="0"/>
            <a:ext cx="30972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15.2.2  Operation</a:t>
            </a:r>
          </a:p>
        </p:txBody>
      </p:sp>
      <p:pic>
        <p:nvPicPr>
          <p:cNvPr id="16395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1252538"/>
            <a:ext cx="7870825" cy="537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6" name="Text Box 13"/>
          <p:cNvSpPr txBox="1">
            <a:spLocks noChangeArrowheads="1"/>
          </p:cNvSpPr>
          <p:nvPr/>
        </p:nvSpPr>
        <p:spPr bwMode="auto">
          <a:xfrm>
            <a:off x="1103313" y="609600"/>
            <a:ext cx="3689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15.8  </a:t>
            </a:r>
            <a:r>
              <a:rPr lang="en-US" altLang="en-US" sz="2000" i="1">
                <a:latin typeface="Times New Roman" panose="02020603050405020304" pitchFamily="18" charset="0"/>
              </a:rPr>
              <a:t>Kerberos example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C124758D-FD6C-4872-850B-0858F6734B6F}" type="slidenum">
              <a:rPr lang="en-US" altLang="en-US" sz="1200">
                <a:solidFill>
                  <a:schemeClr val="bg2"/>
                </a:solidFill>
              </a:rPr>
              <a:pPr/>
              <a:t>15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17411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7412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7413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7414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7415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7416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7417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7418" name="Rectangle 9"/>
          <p:cNvSpPr>
            <a:spLocks noChangeArrowheads="1"/>
          </p:cNvSpPr>
          <p:nvPr/>
        </p:nvSpPr>
        <p:spPr bwMode="auto">
          <a:xfrm>
            <a:off x="228600" y="1143000"/>
            <a:ext cx="8686800" cy="946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Note that if Alice needs to receive services from different servers, she need repeat only the last four steps. </a:t>
            </a:r>
          </a:p>
        </p:txBody>
      </p:sp>
      <p:sp>
        <p:nvSpPr>
          <p:cNvPr id="17419" name="Text Box 10"/>
          <p:cNvSpPr txBox="1">
            <a:spLocks noChangeArrowheads="1"/>
          </p:cNvSpPr>
          <p:nvPr/>
        </p:nvSpPr>
        <p:spPr bwMode="auto">
          <a:xfrm>
            <a:off x="762000" y="0"/>
            <a:ext cx="538003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15.2.3  Using Different Servers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8D934017-6F97-4FD1-9986-CE81FCBD80E0}" type="slidenum">
              <a:rPr lang="en-US" altLang="en-US" sz="1200">
                <a:solidFill>
                  <a:schemeClr val="bg2"/>
                </a:solidFill>
              </a:rPr>
              <a:pPr/>
              <a:t>16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8437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8438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8439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8440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8441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8442" name="Rectangle 9"/>
          <p:cNvSpPr>
            <a:spLocks noChangeArrowheads="1"/>
          </p:cNvSpPr>
          <p:nvPr/>
        </p:nvSpPr>
        <p:spPr bwMode="auto">
          <a:xfrm>
            <a:off x="228600" y="1143000"/>
            <a:ext cx="8686800" cy="946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The minor differences between version 4 and version 5 are briefly listed below:</a:t>
            </a:r>
          </a:p>
        </p:txBody>
      </p:sp>
      <p:sp>
        <p:nvSpPr>
          <p:cNvPr id="18443" name="Text Box 10"/>
          <p:cNvSpPr txBox="1">
            <a:spLocks noChangeArrowheads="1"/>
          </p:cNvSpPr>
          <p:nvPr/>
        </p:nvSpPr>
        <p:spPr bwMode="auto">
          <a:xfrm>
            <a:off x="762000" y="0"/>
            <a:ext cx="46370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15.2.4  Kerberos Version 5</a:t>
            </a:r>
          </a:p>
        </p:txBody>
      </p:sp>
      <p:sp>
        <p:nvSpPr>
          <p:cNvPr id="18444" name="Rectangle 11"/>
          <p:cNvSpPr>
            <a:spLocks noChangeArrowheads="1"/>
          </p:cNvSpPr>
          <p:nvPr/>
        </p:nvSpPr>
        <p:spPr bwMode="auto">
          <a:xfrm>
            <a:off x="228600" y="2438400"/>
            <a:ext cx="8686800" cy="2654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buFontTx/>
              <a:buAutoNum type="arabicParenR"/>
            </a:pPr>
            <a:r>
              <a:rPr lang="en-US" altLang="en-US" sz="2800" i="1">
                <a:latin typeface="Times New Roman" panose="02020603050405020304" pitchFamily="18" charset="0"/>
              </a:rPr>
              <a:t>Version 5 has a longer ticket lifetime.</a:t>
            </a:r>
          </a:p>
          <a:p>
            <a:pPr algn="just">
              <a:buFontTx/>
              <a:buAutoNum type="arabicParenR"/>
            </a:pPr>
            <a:r>
              <a:rPr lang="en-US" altLang="en-US" sz="2800" i="1">
                <a:latin typeface="Times New Roman" panose="02020603050405020304" pitchFamily="18" charset="0"/>
              </a:rPr>
              <a:t>Version 5 allows tickets to be renewed.</a:t>
            </a:r>
          </a:p>
          <a:p>
            <a:pPr algn="just">
              <a:buFontTx/>
              <a:buAutoNum type="arabicParenR"/>
            </a:pPr>
            <a:r>
              <a:rPr lang="en-US" altLang="en-US" sz="2800" i="1">
                <a:latin typeface="Times New Roman" panose="02020603050405020304" pitchFamily="18" charset="0"/>
              </a:rPr>
              <a:t>Version 5 can accept any symmetric-key algorithm.</a:t>
            </a:r>
          </a:p>
          <a:p>
            <a:pPr algn="just">
              <a:buFontTx/>
              <a:buAutoNum type="arabicParenR"/>
            </a:pPr>
            <a:r>
              <a:rPr lang="en-US" altLang="en-US" sz="2800" i="1">
                <a:latin typeface="Times New Roman" panose="02020603050405020304" pitchFamily="18" charset="0"/>
              </a:rPr>
              <a:t>Version 5 uses a different protocol for describing data types.</a:t>
            </a:r>
          </a:p>
          <a:p>
            <a:pPr algn="just">
              <a:buFontTx/>
              <a:buAutoNum type="arabicParenR"/>
            </a:pPr>
            <a:r>
              <a:rPr lang="en-US" altLang="en-US" sz="2800" i="1">
                <a:latin typeface="Times New Roman" panose="02020603050405020304" pitchFamily="18" charset="0"/>
              </a:rPr>
              <a:t>Version 5 has more overhead than version 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E4218B4E-014D-4E1B-A437-39EDDEBB8730}" type="slidenum">
              <a:rPr lang="en-US" altLang="en-US" sz="1200">
                <a:solidFill>
                  <a:schemeClr val="bg2"/>
                </a:solidFill>
              </a:rPr>
              <a:pPr/>
              <a:t>17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9460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9461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9463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9464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9465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19466" name="Rectangle 9"/>
          <p:cNvSpPr>
            <a:spLocks noChangeArrowheads="1"/>
          </p:cNvSpPr>
          <p:nvPr/>
        </p:nvSpPr>
        <p:spPr bwMode="auto">
          <a:xfrm>
            <a:off x="228600" y="1143000"/>
            <a:ext cx="8686800" cy="1373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Kerberos allows the global distribution of ASs and TGSs, with each system called a realm. A user may get a ticket for a local server or a remote server.</a:t>
            </a:r>
          </a:p>
        </p:txBody>
      </p:sp>
      <p:sp>
        <p:nvSpPr>
          <p:cNvPr id="19467" name="Text Box 10"/>
          <p:cNvSpPr txBox="1">
            <a:spLocks noChangeArrowheads="1"/>
          </p:cNvSpPr>
          <p:nvPr/>
        </p:nvSpPr>
        <p:spPr bwMode="auto">
          <a:xfrm>
            <a:off x="762000" y="0"/>
            <a:ext cx="26463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15.2.5  Realms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BEC469C3-7571-4A91-81A2-F83FA4E6CDBD}" type="slidenum">
              <a:rPr lang="en-US" altLang="en-US" sz="1200">
                <a:solidFill>
                  <a:schemeClr val="bg2"/>
                </a:solidFill>
              </a:rPr>
              <a:pPr/>
              <a:t>18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921602" name="Rectangle 2"/>
          <p:cNvSpPr>
            <a:spLocks noChangeArrowheads="1"/>
          </p:cNvSpPr>
          <p:nvPr/>
        </p:nvSpPr>
        <p:spPr bwMode="auto">
          <a:xfrm>
            <a:off x="0" y="0"/>
            <a:ext cx="9144000" cy="1371600"/>
          </a:xfrm>
          <a:prstGeom prst="rect">
            <a:avLst/>
          </a:prstGeom>
          <a:solidFill>
            <a:srgbClr val="33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21603" name="Text Box 3"/>
          <p:cNvSpPr txBox="1">
            <a:spLocks noChangeArrowheads="1"/>
          </p:cNvSpPr>
          <p:nvPr/>
        </p:nvSpPr>
        <p:spPr bwMode="auto">
          <a:xfrm>
            <a:off x="228600" y="406400"/>
            <a:ext cx="7594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  <a:latin typeface="Times" pitchFamily="18" charset="0"/>
              </a:rPr>
              <a:t>15-3   SYMMETRIC-KEY AGREEMENT</a:t>
            </a:r>
          </a:p>
        </p:txBody>
      </p:sp>
      <p:sp>
        <p:nvSpPr>
          <p:cNvPr id="20485" name="Text Box 4"/>
          <p:cNvSpPr txBox="1">
            <a:spLocks noChangeArrowheads="1"/>
          </p:cNvSpPr>
          <p:nvPr/>
        </p:nvSpPr>
        <p:spPr bwMode="auto">
          <a:xfrm>
            <a:off x="8229600" y="64008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800">
              <a:latin typeface="Times New Roman" panose="02020603050405020304" pitchFamily="18" charset="0"/>
            </a:endParaRPr>
          </a:p>
        </p:txBody>
      </p:sp>
      <p:sp>
        <p:nvSpPr>
          <p:cNvPr id="921605" name="Rectangle 5"/>
          <p:cNvSpPr>
            <a:spLocks noChangeArrowheads="1"/>
          </p:cNvSpPr>
          <p:nvPr/>
        </p:nvSpPr>
        <p:spPr bwMode="auto">
          <a:xfrm>
            <a:off x="304800" y="1524000"/>
            <a:ext cx="82296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Alice and Bob can create a session key between themselves without using a KDC. This method of session-key creation is referred to as the symmetric-key agreement. </a:t>
            </a:r>
          </a:p>
        </p:txBody>
      </p:sp>
      <p:sp>
        <p:nvSpPr>
          <p:cNvPr id="20487" name="Rectangle 6"/>
          <p:cNvSpPr>
            <a:spLocks noChangeArrowheads="1"/>
          </p:cNvSpPr>
          <p:nvPr/>
        </p:nvSpPr>
        <p:spPr bwMode="auto">
          <a:xfrm>
            <a:off x="152400" y="4679950"/>
            <a:ext cx="67056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15.3.1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Diffie-Hellman Key Agreement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15.3.2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Station-to-Station Key Agreement</a:t>
            </a:r>
          </a:p>
        </p:txBody>
      </p:sp>
      <p:sp>
        <p:nvSpPr>
          <p:cNvPr id="921607" name="Text Box 7"/>
          <p:cNvSpPr txBox="1">
            <a:spLocks noChangeArrowheads="1"/>
          </p:cNvSpPr>
          <p:nvPr/>
        </p:nvSpPr>
        <p:spPr bwMode="auto">
          <a:xfrm>
            <a:off x="165100" y="4203700"/>
            <a:ext cx="4862513" cy="519113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800" i="1" u="sng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Topics discussed in this section: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F4EE80DD-2951-4370-A133-C608BCFF8681}" type="slidenum">
              <a:rPr lang="en-US" altLang="en-US" sz="1200">
                <a:solidFill>
                  <a:schemeClr val="bg2"/>
                </a:solidFill>
              </a:rPr>
              <a:pPr/>
              <a:t>19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21507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1508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1509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1510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1511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1512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1513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762000" y="0"/>
            <a:ext cx="66421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15.3.1  Diffie-Hellman Key Agreement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2455863" y="914400"/>
            <a:ext cx="42497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15.9  </a:t>
            </a:r>
            <a:r>
              <a:rPr lang="en-US" altLang="en-US" sz="2000" i="1">
                <a:latin typeface="Times New Roman" panose="02020603050405020304" pitchFamily="18" charset="0"/>
              </a:rPr>
              <a:t>Diffie-Hellman method</a:t>
            </a:r>
          </a:p>
        </p:txBody>
      </p:sp>
      <p:pic>
        <p:nvPicPr>
          <p:cNvPr id="2151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757363"/>
            <a:ext cx="8043862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0C19CE87-7E3E-49D1-887D-B2DDF18D2AE7}" type="slidenum">
              <a:rPr lang="en-US" altLang="en-US" sz="1200">
                <a:solidFill>
                  <a:schemeClr val="bg2"/>
                </a:solidFill>
              </a:rPr>
              <a:pPr/>
              <a:t>20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2533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2534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2535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2536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2537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15.3.1  Continued</a:t>
            </a:r>
          </a:p>
        </p:txBody>
      </p:sp>
      <p:sp>
        <p:nvSpPr>
          <p:cNvPr id="22539" name="Line 13"/>
          <p:cNvSpPr>
            <a:spLocks noChangeShapeType="1"/>
          </p:cNvSpPr>
          <p:nvPr/>
        </p:nvSpPr>
        <p:spPr bwMode="auto">
          <a:xfrm>
            <a:off x="457200" y="2928938"/>
            <a:ext cx="8153400" cy="0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0" name="Line 14"/>
          <p:cNvSpPr>
            <a:spLocks noChangeShapeType="1"/>
          </p:cNvSpPr>
          <p:nvPr/>
        </p:nvSpPr>
        <p:spPr bwMode="auto">
          <a:xfrm>
            <a:off x="458788" y="3962400"/>
            <a:ext cx="8153400" cy="0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1" name="Rectangle 15"/>
          <p:cNvSpPr>
            <a:spLocks noChangeArrowheads="1"/>
          </p:cNvSpPr>
          <p:nvPr/>
        </p:nvSpPr>
        <p:spPr bwMode="auto">
          <a:xfrm>
            <a:off x="495300" y="2987675"/>
            <a:ext cx="8077200" cy="946150"/>
          </a:xfrm>
          <a:prstGeom prst="rect">
            <a:avLst/>
          </a:prstGeom>
          <a:solidFill>
            <a:srgbClr val="99FF33"/>
          </a:solidFill>
          <a:ln>
            <a:noFill/>
          </a:ln>
          <a:extLst>
            <a:ext uri="{91240B29-F687-4F45-9708-019B960494DF}">
              <a14:hiddenLine xmlns:a14="http://schemas.microsoft.com/office/drawing/2010/main" w="762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800">
                <a:latin typeface="Times New Roman" panose="02020603050405020304" pitchFamily="18" charset="0"/>
              </a:rPr>
              <a:t>The symmetric (shared) key in the Diffie-Hellman method is K = </a:t>
            </a:r>
            <a:r>
              <a:rPr lang="en-US" altLang="en-US" sz="2800" i="1">
                <a:latin typeface="Times New Roman" panose="02020603050405020304" pitchFamily="18" charset="0"/>
              </a:rPr>
              <a:t>g</a:t>
            </a:r>
            <a:r>
              <a:rPr lang="en-US" altLang="en-US" sz="2800" baseline="30000">
                <a:latin typeface="Times New Roman" panose="02020603050405020304" pitchFamily="18" charset="0"/>
              </a:rPr>
              <a:t>xy</a:t>
            </a:r>
            <a:r>
              <a:rPr lang="en-US" altLang="en-US" sz="2800">
                <a:latin typeface="Times New Roman" panose="02020603050405020304" pitchFamily="18" charset="0"/>
              </a:rPr>
              <a:t> mod </a:t>
            </a:r>
            <a:r>
              <a:rPr lang="en-US" altLang="en-US" sz="2800" i="1">
                <a:latin typeface="Times New Roman" panose="02020603050405020304" pitchFamily="18" charset="0"/>
              </a:rPr>
              <a:t>p</a:t>
            </a:r>
            <a:r>
              <a:rPr lang="en-US" altLang="en-US" sz="2800">
                <a:latin typeface="Times New Roman" panose="02020603050405020304" pitchFamily="18" charset="0"/>
              </a:rPr>
              <a:t>.</a:t>
            </a:r>
          </a:p>
        </p:txBody>
      </p:sp>
      <p:grpSp>
        <p:nvGrpSpPr>
          <p:cNvPr id="22542" name="Group 16"/>
          <p:cNvGrpSpPr>
            <a:grpSpLocks/>
          </p:cNvGrpSpPr>
          <p:nvPr/>
        </p:nvGrpSpPr>
        <p:grpSpPr bwMode="auto">
          <a:xfrm>
            <a:off x="457200" y="2286000"/>
            <a:ext cx="1143000" cy="566738"/>
            <a:chOff x="1200" y="1248"/>
            <a:chExt cx="720" cy="357"/>
          </a:xfrm>
        </p:grpSpPr>
        <p:pic>
          <p:nvPicPr>
            <p:cNvPr id="22543" name="Picture 1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0" y="1248"/>
              <a:ext cx="720" cy="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4" name="Text Box 18"/>
            <p:cNvSpPr txBox="1">
              <a:spLocks noChangeArrowheads="1"/>
            </p:cNvSpPr>
            <p:nvPr/>
          </p:nvSpPr>
          <p:spPr bwMode="auto">
            <a:xfrm>
              <a:off x="1284" y="1248"/>
              <a:ext cx="55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2800" i="1">
                  <a:solidFill>
                    <a:schemeClr val="hlink"/>
                  </a:solidFill>
                  <a:latin typeface="Times New Roman" panose="02020603050405020304" pitchFamily="18" charset="0"/>
                </a:rPr>
                <a:t>Note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7AAE81A9-7F8C-4D9C-BBE6-FD5A398645F2}" type="slidenum">
              <a:rPr lang="en-US" altLang="en-US" sz="1200">
                <a:solidFill>
                  <a:schemeClr val="bg2"/>
                </a:solidFill>
              </a:rPr>
              <a:pPr/>
              <a:t>21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23555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3556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3558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3559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3560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3561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3562" name="Text Box 9"/>
          <p:cNvSpPr txBox="1">
            <a:spLocks noChangeArrowheads="1"/>
          </p:cNvSpPr>
          <p:nvPr/>
        </p:nvSpPr>
        <p:spPr bwMode="auto">
          <a:xfrm>
            <a:off x="1143000" y="0"/>
            <a:ext cx="34686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15.3.1</a:t>
            </a:r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en-US" i="1">
                <a:latin typeface="Times New Roman" panose="02020603050405020304" pitchFamily="18" charset="0"/>
              </a:rPr>
              <a:t>Continued</a:t>
            </a:r>
          </a:p>
        </p:txBody>
      </p:sp>
      <p:sp>
        <p:nvSpPr>
          <p:cNvPr id="23563" name="Rectangle 10"/>
          <p:cNvSpPr>
            <a:spLocks noChangeArrowheads="1"/>
          </p:cNvSpPr>
          <p:nvPr/>
        </p:nvSpPr>
        <p:spPr bwMode="auto">
          <a:xfrm>
            <a:off x="152400" y="1447800"/>
            <a:ext cx="88392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Let us give a trivial example to make the procedure clear. Our example uses small numbers, but note that in a real situation, the numbers are very large. Assume that </a:t>
            </a:r>
            <a:r>
              <a:rPr lang="en-US" altLang="en-US" sz="2400" i="1">
                <a:latin typeface="Times New Roman" panose="02020603050405020304" pitchFamily="18" charset="0"/>
              </a:rPr>
              <a:t>g</a:t>
            </a:r>
            <a:r>
              <a:rPr lang="en-US" altLang="en-US" sz="2400">
                <a:latin typeface="Times New Roman" panose="02020603050405020304" pitchFamily="18" charset="0"/>
              </a:rPr>
              <a:t> = 7 and </a:t>
            </a:r>
            <a:r>
              <a:rPr lang="en-US" altLang="en-US" sz="2400" i="1">
                <a:latin typeface="Times New Roman" panose="02020603050405020304" pitchFamily="18" charset="0"/>
              </a:rPr>
              <a:t>p</a:t>
            </a:r>
            <a:r>
              <a:rPr lang="en-US" altLang="en-US" sz="2400">
                <a:latin typeface="Times New Roman" panose="02020603050405020304" pitchFamily="18" charset="0"/>
              </a:rPr>
              <a:t> = 23. The steps are as follows:</a:t>
            </a:r>
          </a:p>
        </p:txBody>
      </p:sp>
      <p:sp>
        <p:nvSpPr>
          <p:cNvPr id="23564" name="Text Box 11"/>
          <p:cNvSpPr txBox="1">
            <a:spLocks noChangeArrowheads="1"/>
          </p:cNvSpPr>
          <p:nvPr/>
        </p:nvSpPr>
        <p:spPr bwMode="auto">
          <a:xfrm>
            <a:off x="228600" y="990600"/>
            <a:ext cx="1944688" cy="457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</a:rPr>
              <a:t>Example 15.1</a:t>
            </a:r>
            <a:endParaRPr lang="en-US" altLang="en-US" sz="2000" i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65" name="Rectangle 16"/>
          <p:cNvSpPr>
            <a:spLocks noChangeArrowheads="1"/>
          </p:cNvSpPr>
          <p:nvPr/>
        </p:nvSpPr>
        <p:spPr bwMode="auto">
          <a:xfrm>
            <a:off x="152400" y="3124200"/>
            <a:ext cx="8839200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457200" indent="-4572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buFontTx/>
              <a:buAutoNum type="arabicPeriod"/>
            </a:pPr>
            <a:r>
              <a:rPr lang="en-US" altLang="en-US" sz="2400">
                <a:latin typeface="Times New Roman" panose="02020603050405020304" pitchFamily="18" charset="0"/>
              </a:rPr>
              <a:t>Alice chooses </a:t>
            </a:r>
            <a:r>
              <a:rPr lang="en-US" altLang="en-US" sz="2400" i="1">
                <a:latin typeface="Times New Roman" panose="02020603050405020304" pitchFamily="18" charset="0"/>
              </a:rPr>
              <a:t>x</a:t>
            </a:r>
            <a:r>
              <a:rPr lang="en-US" altLang="en-US" sz="2400">
                <a:latin typeface="Times New Roman" panose="02020603050405020304" pitchFamily="18" charset="0"/>
              </a:rPr>
              <a:t> = 3 and calculates R</a:t>
            </a:r>
            <a:r>
              <a:rPr lang="en-US" altLang="en-US" sz="2400" baseline="-25000">
                <a:latin typeface="Times New Roman" panose="02020603050405020304" pitchFamily="18" charset="0"/>
              </a:rPr>
              <a:t>1</a:t>
            </a:r>
            <a:r>
              <a:rPr lang="en-US" altLang="en-US" sz="2400">
                <a:latin typeface="Times New Roman" panose="02020603050405020304" pitchFamily="18" charset="0"/>
              </a:rPr>
              <a:t> = 73 mod 23 = 21.</a:t>
            </a:r>
          </a:p>
          <a:p>
            <a:pPr algn="just" eaLnBrk="1" hangingPunct="1">
              <a:buFontTx/>
              <a:buAutoNum type="arabicPeriod"/>
            </a:pPr>
            <a:r>
              <a:rPr lang="en-US" altLang="en-US" sz="2400">
                <a:latin typeface="Times New Roman" panose="02020603050405020304" pitchFamily="18" charset="0"/>
              </a:rPr>
              <a:t>Bob chooses </a:t>
            </a:r>
            <a:r>
              <a:rPr lang="en-US" altLang="en-US" sz="2400" i="1">
                <a:latin typeface="Times New Roman" panose="02020603050405020304" pitchFamily="18" charset="0"/>
              </a:rPr>
              <a:t>y</a:t>
            </a:r>
            <a:r>
              <a:rPr lang="en-US" altLang="en-US" sz="2400">
                <a:latin typeface="Times New Roman" panose="02020603050405020304" pitchFamily="18" charset="0"/>
              </a:rPr>
              <a:t> = 6 and calculates R</a:t>
            </a:r>
            <a:r>
              <a:rPr lang="en-US" altLang="en-US" sz="2400" baseline="-25000">
                <a:latin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</a:rPr>
              <a:t> = 76 mod 23 = 4.</a:t>
            </a:r>
          </a:p>
          <a:p>
            <a:pPr algn="just" eaLnBrk="1" hangingPunct="1">
              <a:buFontTx/>
              <a:buAutoNum type="arabicPeriod"/>
            </a:pPr>
            <a:r>
              <a:rPr lang="en-US" altLang="en-US" sz="2400">
                <a:latin typeface="Times New Roman" panose="02020603050405020304" pitchFamily="18" charset="0"/>
              </a:rPr>
              <a:t>Alice sends the number 21 to Bob.</a:t>
            </a:r>
          </a:p>
          <a:p>
            <a:pPr algn="just" eaLnBrk="1" hangingPunct="1">
              <a:buFontTx/>
              <a:buAutoNum type="arabicPeriod"/>
            </a:pPr>
            <a:r>
              <a:rPr lang="en-US" altLang="en-US" sz="2400">
                <a:latin typeface="Times New Roman" panose="02020603050405020304" pitchFamily="18" charset="0"/>
              </a:rPr>
              <a:t>Bob sends the number 4 to Alice.</a:t>
            </a:r>
          </a:p>
          <a:p>
            <a:pPr algn="just" eaLnBrk="1" hangingPunct="1">
              <a:buFontTx/>
              <a:buAutoNum type="arabicPeriod"/>
            </a:pPr>
            <a:r>
              <a:rPr lang="en-US" altLang="en-US" sz="2400">
                <a:latin typeface="Times New Roman" panose="02020603050405020304" pitchFamily="18" charset="0"/>
              </a:rPr>
              <a:t>Alice calculates the symmetric key K = 43 mod 23 = 18.</a:t>
            </a:r>
          </a:p>
          <a:p>
            <a:pPr algn="just" eaLnBrk="1" hangingPunct="1">
              <a:buFontTx/>
              <a:buAutoNum type="arabicPeriod"/>
            </a:pPr>
            <a:r>
              <a:rPr lang="en-US" altLang="en-US" sz="2400">
                <a:latin typeface="Times New Roman" panose="02020603050405020304" pitchFamily="18" charset="0"/>
              </a:rPr>
              <a:t>Bob calculates the symmetric key K = 216 mod 23 = 18.</a:t>
            </a:r>
          </a:p>
          <a:p>
            <a:pPr algn="just" eaLnBrk="1" hangingPunct="1">
              <a:buFontTx/>
              <a:buAutoNum type="arabicPeriod"/>
            </a:pPr>
            <a:r>
              <a:rPr lang="en-US" altLang="en-US" sz="2400">
                <a:latin typeface="Times New Roman" panose="02020603050405020304" pitchFamily="18" charset="0"/>
              </a:rPr>
              <a:t>The value of K is the same for both Alice and Bob; </a:t>
            </a:r>
            <a:br>
              <a:rPr lang="en-US" altLang="en-US" sz="2400">
                <a:latin typeface="Times New Roman" panose="02020603050405020304" pitchFamily="18" charset="0"/>
              </a:rPr>
            </a:br>
            <a:r>
              <a:rPr lang="en-US" altLang="en-US" sz="2400" i="1">
                <a:latin typeface="Times New Roman" panose="02020603050405020304" pitchFamily="18" charset="0"/>
              </a:rPr>
              <a:t>g</a:t>
            </a:r>
            <a:r>
              <a:rPr lang="en-US" altLang="en-US" sz="2400" i="1" baseline="30000">
                <a:latin typeface="Times New Roman" panose="02020603050405020304" pitchFamily="18" charset="0"/>
              </a:rPr>
              <a:t>xy</a:t>
            </a:r>
            <a:r>
              <a:rPr lang="en-US" altLang="en-US" sz="2400">
                <a:latin typeface="Times New Roman" panose="02020603050405020304" pitchFamily="18" charset="0"/>
              </a:rPr>
              <a:t> mod </a:t>
            </a:r>
            <a:r>
              <a:rPr lang="en-US" altLang="en-US" sz="2400" i="1">
                <a:latin typeface="Times New Roman" panose="02020603050405020304" pitchFamily="18" charset="0"/>
              </a:rPr>
              <a:t>p</a:t>
            </a:r>
            <a:r>
              <a:rPr lang="en-US" altLang="en-US" sz="2400">
                <a:latin typeface="Times New Roman" panose="02020603050405020304" pitchFamily="18" charset="0"/>
              </a:rPr>
              <a:t> = 718 mod 35 = 18.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A0BFA32D-2179-435D-941E-1B452215CD3F}" type="slidenum">
              <a:rPr lang="en-US" altLang="en-US" sz="1200">
                <a:solidFill>
                  <a:schemeClr val="bg2"/>
                </a:solidFill>
              </a:rPr>
              <a:pPr/>
              <a:t>22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4580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4581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4582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4583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4584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4585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4586" name="Text Box 9"/>
          <p:cNvSpPr txBox="1">
            <a:spLocks noChangeArrowheads="1"/>
          </p:cNvSpPr>
          <p:nvPr/>
        </p:nvSpPr>
        <p:spPr bwMode="auto">
          <a:xfrm>
            <a:off x="1143000" y="0"/>
            <a:ext cx="34686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15.3.1</a:t>
            </a:r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en-US" i="1">
                <a:latin typeface="Times New Roman" panose="02020603050405020304" pitchFamily="18" charset="0"/>
              </a:rPr>
              <a:t>Continued</a:t>
            </a:r>
          </a:p>
        </p:txBody>
      </p:sp>
      <p:sp>
        <p:nvSpPr>
          <p:cNvPr id="24587" name="Rectangle 10"/>
          <p:cNvSpPr>
            <a:spLocks noChangeArrowheads="1"/>
          </p:cNvSpPr>
          <p:nvPr/>
        </p:nvSpPr>
        <p:spPr bwMode="auto">
          <a:xfrm>
            <a:off x="152400" y="1630363"/>
            <a:ext cx="88392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Let us give a more realistic example. We used a program to create a random integer of 512 bits (the ideal is 1024 bits). The integer </a:t>
            </a:r>
            <a:r>
              <a:rPr lang="en-US" altLang="en-US" sz="2400" i="1">
                <a:latin typeface="Times New Roman" panose="02020603050405020304" pitchFamily="18" charset="0"/>
              </a:rPr>
              <a:t>p</a:t>
            </a:r>
            <a:r>
              <a:rPr lang="en-US" altLang="en-US" sz="2400">
                <a:latin typeface="Times New Roman" panose="02020603050405020304" pitchFamily="18" charset="0"/>
              </a:rPr>
              <a:t> is a 159-digit number. We also choose </a:t>
            </a:r>
            <a:r>
              <a:rPr lang="en-US" altLang="en-US" sz="2400" i="1">
                <a:latin typeface="Times New Roman" panose="02020603050405020304" pitchFamily="18" charset="0"/>
              </a:rPr>
              <a:t>g</a:t>
            </a:r>
            <a:r>
              <a:rPr lang="en-US" altLang="en-US" sz="2400">
                <a:latin typeface="Times New Roman" panose="02020603050405020304" pitchFamily="18" charset="0"/>
              </a:rPr>
              <a:t>, </a:t>
            </a:r>
            <a:r>
              <a:rPr lang="en-US" altLang="en-US" sz="2400" i="1">
                <a:latin typeface="Times New Roman" panose="02020603050405020304" pitchFamily="18" charset="0"/>
              </a:rPr>
              <a:t>x</a:t>
            </a:r>
            <a:r>
              <a:rPr lang="en-US" altLang="en-US" sz="2400">
                <a:latin typeface="Times New Roman" panose="02020603050405020304" pitchFamily="18" charset="0"/>
              </a:rPr>
              <a:t>, and </a:t>
            </a:r>
            <a:r>
              <a:rPr lang="en-US" altLang="en-US" sz="2400" i="1">
                <a:latin typeface="Times New Roman" panose="02020603050405020304" pitchFamily="18" charset="0"/>
              </a:rPr>
              <a:t>y</a:t>
            </a:r>
            <a:r>
              <a:rPr lang="en-US" altLang="en-US" sz="2400">
                <a:latin typeface="Times New Roman" panose="02020603050405020304" pitchFamily="18" charset="0"/>
              </a:rPr>
              <a:t> as shown below:</a:t>
            </a:r>
          </a:p>
        </p:txBody>
      </p:sp>
      <p:sp>
        <p:nvSpPr>
          <p:cNvPr id="24588" name="Text Box 11"/>
          <p:cNvSpPr txBox="1">
            <a:spLocks noChangeArrowheads="1"/>
          </p:cNvSpPr>
          <p:nvPr/>
        </p:nvSpPr>
        <p:spPr bwMode="auto">
          <a:xfrm>
            <a:off x="1179513" y="533400"/>
            <a:ext cx="1944687" cy="457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</a:rPr>
              <a:t>Example 15.2</a:t>
            </a:r>
            <a:endParaRPr lang="en-US" altLang="en-US" sz="2000" i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458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0913"/>
            <a:ext cx="9113838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DA34E7C1-B648-4652-AF1E-77E2A3ECB996}" type="slidenum">
              <a:rPr lang="en-US" altLang="en-US" sz="1200">
                <a:solidFill>
                  <a:schemeClr val="bg2"/>
                </a:solidFill>
              </a:rPr>
              <a:pPr/>
              <a:t>23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5604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5606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5607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5608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5609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5610" name="Rectangle 9"/>
          <p:cNvSpPr>
            <a:spLocks noChangeArrowheads="1"/>
          </p:cNvSpPr>
          <p:nvPr/>
        </p:nvSpPr>
        <p:spPr bwMode="auto">
          <a:xfrm>
            <a:off x="228600" y="2044700"/>
            <a:ext cx="8686800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The following shows the values of R</a:t>
            </a:r>
            <a:r>
              <a:rPr lang="en-US" altLang="en-US" sz="2800" i="1" baseline="-25000">
                <a:latin typeface="Times New Roman" panose="02020603050405020304" pitchFamily="18" charset="0"/>
              </a:rPr>
              <a:t>1</a:t>
            </a:r>
            <a:r>
              <a:rPr lang="en-US" altLang="en-US" sz="2800" i="1">
                <a:latin typeface="Times New Roman" panose="02020603050405020304" pitchFamily="18" charset="0"/>
              </a:rPr>
              <a:t>, R</a:t>
            </a:r>
            <a:r>
              <a:rPr lang="en-US" altLang="en-US" sz="2800" i="1" baseline="-25000">
                <a:latin typeface="Times New Roman" panose="02020603050405020304" pitchFamily="18" charset="0"/>
              </a:rPr>
              <a:t>2</a:t>
            </a:r>
            <a:r>
              <a:rPr lang="en-US" altLang="en-US" sz="2800" i="1">
                <a:latin typeface="Times New Roman" panose="02020603050405020304" pitchFamily="18" charset="0"/>
              </a:rPr>
              <a:t>, and K.</a:t>
            </a:r>
          </a:p>
        </p:txBody>
      </p:sp>
      <p:sp>
        <p:nvSpPr>
          <p:cNvPr id="25611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15.3.1  Continued</a:t>
            </a:r>
          </a:p>
        </p:txBody>
      </p:sp>
      <p:pic>
        <p:nvPicPr>
          <p:cNvPr id="2561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2882900"/>
            <a:ext cx="9113837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3" name="Text Box 12"/>
          <p:cNvSpPr txBox="1">
            <a:spLocks noChangeArrowheads="1"/>
          </p:cNvSpPr>
          <p:nvPr/>
        </p:nvSpPr>
        <p:spPr bwMode="auto">
          <a:xfrm>
            <a:off x="1162050" y="533400"/>
            <a:ext cx="1944688" cy="457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</a:rPr>
              <a:t>Example 15.2</a:t>
            </a:r>
            <a:endParaRPr lang="en-US" altLang="en-US" sz="2000" i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14" name="Text Box 13"/>
          <p:cNvSpPr txBox="1">
            <a:spLocks noChangeArrowheads="1"/>
          </p:cNvSpPr>
          <p:nvPr/>
        </p:nvSpPr>
        <p:spPr bwMode="auto">
          <a:xfrm>
            <a:off x="3371850" y="555625"/>
            <a:ext cx="1504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 i="1">
                <a:latin typeface="Times New Roman" panose="02020603050405020304" pitchFamily="18" charset="0"/>
              </a:rPr>
              <a:t>Continued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30B749F3-E4F5-4F22-A5EE-415A16341829}" type="slidenum">
              <a:rPr lang="en-US" altLang="en-US" sz="1200">
                <a:solidFill>
                  <a:schemeClr val="bg2"/>
                </a:solidFill>
              </a:rPr>
              <a:pPr/>
              <a:t>24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26627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6628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6630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6631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6632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6633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15.3.1  Continued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2590800" y="914400"/>
            <a:ext cx="406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15.10  </a:t>
            </a:r>
            <a:r>
              <a:rPr lang="en-US" altLang="en-US" sz="2000" i="1">
                <a:latin typeface="Times New Roman" panose="02020603050405020304" pitchFamily="18" charset="0"/>
              </a:rPr>
              <a:t>Diffie-Hellman idea</a:t>
            </a:r>
          </a:p>
        </p:txBody>
      </p:sp>
      <p:pic>
        <p:nvPicPr>
          <p:cNvPr id="266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63700"/>
            <a:ext cx="7386638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D61258D7-CD3B-4784-9960-55765B98BB73}" type="slidenum">
              <a:rPr lang="en-US" altLang="en-US" sz="1200">
                <a:solidFill>
                  <a:schemeClr val="bg2"/>
                </a:solidFill>
              </a:rPr>
              <a:pPr/>
              <a:t>25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27651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7652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7653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7654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7655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7656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7657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7658" name="Rectangle 9"/>
          <p:cNvSpPr>
            <a:spLocks noChangeArrowheads="1"/>
          </p:cNvSpPr>
          <p:nvPr/>
        </p:nvSpPr>
        <p:spPr bwMode="auto">
          <a:xfrm>
            <a:off x="228600" y="1143000"/>
            <a:ext cx="8686800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Security of Diffie-Hellman</a:t>
            </a:r>
            <a:endParaRPr lang="en-US" altLang="en-US" sz="2800" i="1">
              <a:latin typeface="Times New Roman" panose="02020603050405020304" pitchFamily="18" charset="0"/>
            </a:endParaRPr>
          </a:p>
        </p:txBody>
      </p:sp>
      <p:sp>
        <p:nvSpPr>
          <p:cNvPr id="27659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15.3.1  Continued</a:t>
            </a:r>
          </a:p>
        </p:txBody>
      </p:sp>
      <p:sp>
        <p:nvSpPr>
          <p:cNvPr id="27660" name="Rectangle 11"/>
          <p:cNvSpPr>
            <a:spLocks noChangeArrowheads="1"/>
          </p:cNvSpPr>
          <p:nvPr/>
        </p:nvSpPr>
        <p:spPr bwMode="auto">
          <a:xfrm>
            <a:off x="1219200" y="2057400"/>
            <a:ext cx="4267200" cy="557213"/>
          </a:xfrm>
          <a:prstGeom prst="rect">
            <a:avLst/>
          </a:prstGeom>
          <a:solidFill>
            <a:schemeClr val="bg1"/>
          </a:solidFill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Discrete Logarithm Attack</a:t>
            </a:r>
            <a:endParaRPr lang="en-US" altLang="en-US" sz="2800" i="1">
              <a:latin typeface="Times New Roman" panose="02020603050405020304" pitchFamily="18" charset="0"/>
            </a:endParaRPr>
          </a:p>
        </p:txBody>
      </p:sp>
      <p:sp>
        <p:nvSpPr>
          <p:cNvPr id="27661" name="Rectangle 12"/>
          <p:cNvSpPr>
            <a:spLocks noChangeArrowheads="1"/>
          </p:cNvSpPr>
          <p:nvPr/>
        </p:nvSpPr>
        <p:spPr bwMode="auto">
          <a:xfrm>
            <a:off x="1219200" y="3100388"/>
            <a:ext cx="4267200" cy="557212"/>
          </a:xfrm>
          <a:prstGeom prst="rect">
            <a:avLst/>
          </a:prstGeom>
          <a:solidFill>
            <a:schemeClr val="bg1"/>
          </a:solidFill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Man-in-the-Middle Attack</a:t>
            </a:r>
            <a:endParaRPr lang="en-US" altLang="en-US" sz="2800" i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86DA5A40-55B0-4151-857D-F52C81BA8A4E}" type="slidenum">
              <a:rPr lang="en-US" altLang="en-US" sz="1200">
                <a:solidFill>
                  <a:schemeClr val="bg2"/>
                </a:solidFill>
              </a:rPr>
              <a:pPr/>
              <a:t>26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28675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8676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8678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8679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8680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8681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15.3.1  Continued</a:t>
            </a: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1395413" y="533400"/>
            <a:ext cx="4641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15.11  </a:t>
            </a:r>
            <a:r>
              <a:rPr lang="en-US" altLang="en-US" sz="2000" i="1">
                <a:latin typeface="Times New Roman" panose="02020603050405020304" pitchFamily="18" charset="0"/>
              </a:rPr>
              <a:t>Man-in-the-middle attack</a:t>
            </a:r>
          </a:p>
        </p:txBody>
      </p:sp>
      <p:pic>
        <p:nvPicPr>
          <p:cNvPr id="28684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1227138"/>
            <a:ext cx="6105525" cy="532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ABB28483-BE90-49F3-8C1A-DD7EE79935FF}" type="slidenum">
              <a:rPr lang="en-US" altLang="en-US" sz="1200">
                <a:solidFill>
                  <a:schemeClr val="bg2"/>
                </a:solidFill>
              </a:rPr>
              <a:pPr/>
              <a:t>27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29699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9700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9701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9702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9703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9704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9705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762000" y="0"/>
            <a:ext cx="70469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15.3.2  Station-to-Station Key Agreement</a:t>
            </a:r>
          </a:p>
        </p:txBody>
      </p:sp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1122363"/>
            <a:ext cx="6197600" cy="550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1395413" y="533400"/>
            <a:ext cx="6191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15.12  </a:t>
            </a:r>
            <a:r>
              <a:rPr lang="en-US" altLang="en-US" sz="2000" i="1">
                <a:latin typeface="Times New Roman" panose="02020603050405020304" pitchFamily="18" charset="0"/>
              </a:rPr>
              <a:t>Station-to-station key agreement method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22DCF4D9-EDB5-4135-9E43-1170B1AA80FF}" type="slidenum">
              <a:rPr lang="en-US" altLang="en-US" sz="1200">
                <a:solidFill>
                  <a:schemeClr val="bg2"/>
                </a:solidFill>
              </a:rPr>
              <a:pPr/>
              <a:t>28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923650" name="Rectangle 2"/>
          <p:cNvSpPr>
            <a:spLocks noChangeArrowheads="1"/>
          </p:cNvSpPr>
          <p:nvPr/>
        </p:nvSpPr>
        <p:spPr bwMode="auto">
          <a:xfrm>
            <a:off x="0" y="0"/>
            <a:ext cx="9144000" cy="1371600"/>
          </a:xfrm>
          <a:prstGeom prst="rect">
            <a:avLst/>
          </a:prstGeom>
          <a:solidFill>
            <a:srgbClr val="33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23651" name="Text Box 3"/>
          <p:cNvSpPr txBox="1">
            <a:spLocks noChangeArrowheads="1"/>
          </p:cNvSpPr>
          <p:nvPr/>
        </p:nvSpPr>
        <p:spPr bwMode="auto">
          <a:xfrm>
            <a:off x="228600" y="406400"/>
            <a:ext cx="68945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  <a:latin typeface="Times" pitchFamily="18" charset="0"/>
              </a:rPr>
              <a:t>15-4   PUBLIC-KEY DISTRIBUTION</a:t>
            </a:r>
          </a:p>
        </p:txBody>
      </p:sp>
      <p:sp>
        <p:nvSpPr>
          <p:cNvPr id="30725" name="Text Box 4"/>
          <p:cNvSpPr txBox="1">
            <a:spLocks noChangeArrowheads="1"/>
          </p:cNvSpPr>
          <p:nvPr/>
        </p:nvSpPr>
        <p:spPr bwMode="auto">
          <a:xfrm>
            <a:off x="8229600" y="640080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 sz="1800">
              <a:latin typeface="Times New Roman" panose="02020603050405020304" pitchFamily="18" charset="0"/>
            </a:endParaRPr>
          </a:p>
        </p:txBody>
      </p:sp>
      <p:sp>
        <p:nvSpPr>
          <p:cNvPr id="923653" name="Rectangle 5"/>
          <p:cNvSpPr>
            <a:spLocks noChangeArrowheads="1"/>
          </p:cNvSpPr>
          <p:nvPr/>
        </p:nvSpPr>
        <p:spPr bwMode="auto">
          <a:xfrm>
            <a:off x="304800" y="1446213"/>
            <a:ext cx="82296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1" hangingPunct="1">
              <a:defRPr/>
            </a:pPr>
            <a:r>
              <a:rPr lang="en-US" sz="28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In asymmetric-key cryptography, people do not need to know a symmetric shared key; everyone shields a private key and advertises a public key.</a:t>
            </a:r>
          </a:p>
        </p:txBody>
      </p:sp>
      <p:sp>
        <p:nvSpPr>
          <p:cNvPr id="30727" name="Rectangle 6"/>
          <p:cNvSpPr>
            <a:spLocks noChangeArrowheads="1"/>
          </p:cNvSpPr>
          <p:nvPr/>
        </p:nvSpPr>
        <p:spPr bwMode="auto">
          <a:xfrm>
            <a:off x="152400" y="4346575"/>
            <a:ext cx="6705600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15.4.1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Public Announcement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15.4.2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Trusted Center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15.4.3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Controlled Trusted Center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15.4.4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Certification Authority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15.4.5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X.509</a:t>
            </a:r>
          </a:p>
          <a:p>
            <a:pPr>
              <a:buClr>
                <a:schemeClr val="tx1"/>
              </a:buClr>
              <a:buSzPct val="117000"/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15.4.6</a:t>
            </a:r>
            <a:r>
              <a:rPr lang="en-US" altLang="en-US" sz="2400">
                <a:solidFill>
                  <a:srgbClr val="0033CC"/>
                </a:solidFill>
                <a:latin typeface="Times New Roman" panose="02020603050405020304" pitchFamily="18" charset="0"/>
              </a:rPr>
              <a:t>	Public-Key Infrastructures (PKI)</a:t>
            </a:r>
          </a:p>
        </p:txBody>
      </p:sp>
      <p:sp>
        <p:nvSpPr>
          <p:cNvPr id="923655" name="Text Box 7"/>
          <p:cNvSpPr txBox="1">
            <a:spLocks noChangeArrowheads="1"/>
          </p:cNvSpPr>
          <p:nvPr/>
        </p:nvSpPr>
        <p:spPr bwMode="auto">
          <a:xfrm>
            <a:off x="165100" y="3870325"/>
            <a:ext cx="4862513" cy="519113"/>
          </a:xfrm>
          <a:prstGeom prst="rect">
            <a:avLst/>
          </a:prstGeom>
          <a:noFill/>
          <a:ln w="7620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800" i="1" u="sng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Topics discussed in this section: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7856B437-DAD7-405B-9CF6-9E32DF317B9E}" type="slidenum">
              <a:rPr lang="en-US" altLang="en-US" sz="1200">
                <a:solidFill>
                  <a:schemeClr val="bg2"/>
                </a:solidFill>
              </a:rPr>
              <a:pPr/>
              <a:t>29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1747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1748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1749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1750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1751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1752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1753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762000" y="0"/>
            <a:ext cx="51609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15.4.1  Public Announcement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2209800" y="1219200"/>
            <a:ext cx="4591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15.13  </a:t>
            </a:r>
            <a:r>
              <a:rPr lang="en-US" altLang="en-US" sz="2000" i="1">
                <a:latin typeface="Times New Roman" panose="02020603050405020304" pitchFamily="18" charset="0"/>
              </a:rPr>
              <a:t>Announcing a public key</a:t>
            </a:r>
          </a:p>
        </p:txBody>
      </p:sp>
      <p:pic>
        <p:nvPicPr>
          <p:cNvPr id="3175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2276475"/>
            <a:ext cx="4414837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C8BCCAA8-6308-44E1-969F-78B52F25C770}" type="slidenum">
              <a:rPr lang="en-US" altLang="en-US" sz="1200">
                <a:solidFill>
                  <a:schemeClr val="bg2"/>
                </a:solidFill>
              </a:rPr>
              <a:pPr/>
              <a:t>30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2772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2773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2774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2775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2776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2777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762000" y="0"/>
            <a:ext cx="39227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15.4.2  Trusted Center</a:t>
            </a: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2697163" y="762000"/>
            <a:ext cx="34750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15.14  </a:t>
            </a:r>
            <a:r>
              <a:rPr lang="en-US" altLang="en-US" sz="2000" i="1">
                <a:latin typeface="Times New Roman" panose="02020603050405020304" pitchFamily="18" charset="0"/>
              </a:rPr>
              <a:t>Trusted center</a:t>
            </a:r>
          </a:p>
        </p:txBody>
      </p:sp>
      <p:pic>
        <p:nvPicPr>
          <p:cNvPr id="3278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0" y="1374775"/>
            <a:ext cx="330835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D2DF5DAE-D3A9-4492-B770-9B0304B30C9D}" type="slidenum">
              <a:rPr lang="en-US" altLang="en-US" sz="1200">
                <a:solidFill>
                  <a:schemeClr val="bg2"/>
                </a:solidFill>
              </a:rPr>
              <a:pPr/>
              <a:t>31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3795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3796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3797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3798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3799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3800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3801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762000" y="0"/>
            <a:ext cx="58086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15.4.3  Controlled Trusted Center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1970088" y="685800"/>
            <a:ext cx="4565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15.15  </a:t>
            </a:r>
            <a:r>
              <a:rPr lang="en-US" altLang="en-US" sz="2000" i="1">
                <a:latin typeface="Times New Roman" panose="02020603050405020304" pitchFamily="18" charset="0"/>
              </a:rPr>
              <a:t>Controlled trusted center</a:t>
            </a:r>
          </a:p>
        </p:txBody>
      </p:sp>
      <p:pic>
        <p:nvPicPr>
          <p:cNvPr id="33804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1443038"/>
            <a:ext cx="7788275" cy="495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D7782C9E-B000-4CF5-9817-3C491535C692}" type="slidenum">
              <a:rPr lang="en-US" altLang="en-US" sz="1200">
                <a:solidFill>
                  <a:schemeClr val="bg2"/>
                </a:solidFill>
              </a:rPr>
              <a:pPr/>
              <a:t>32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4819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4820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4821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4822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4823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4824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4825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762000" y="0"/>
            <a:ext cx="52308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15.4.4  Certification Authority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2630488" y="609600"/>
            <a:ext cx="43037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15.16  </a:t>
            </a:r>
            <a:r>
              <a:rPr lang="en-US" altLang="en-US" sz="2000" i="1">
                <a:latin typeface="Times New Roman" panose="02020603050405020304" pitchFamily="18" charset="0"/>
              </a:rPr>
              <a:t>Certification authority</a:t>
            </a:r>
          </a:p>
        </p:txBody>
      </p:sp>
      <p:pic>
        <p:nvPicPr>
          <p:cNvPr id="34828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1295400"/>
            <a:ext cx="7075487" cy="539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A1B5111C-88EB-4B09-B2CE-D8F94EA72D51}" type="slidenum">
              <a:rPr lang="en-US" altLang="en-US" sz="1200">
                <a:solidFill>
                  <a:schemeClr val="bg2"/>
                </a:solidFill>
              </a:rPr>
              <a:pPr/>
              <a:t>33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5843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5844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5845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5846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5847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5848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5849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762000" y="0"/>
            <a:ext cx="26908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15.4.5     X.509</a:t>
            </a:r>
          </a:p>
        </p:txBody>
      </p:sp>
      <p:sp>
        <p:nvSpPr>
          <p:cNvPr id="35851" name="Rectangle 11"/>
          <p:cNvSpPr>
            <a:spLocks noChangeArrowheads="1"/>
          </p:cNvSpPr>
          <p:nvPr/>
        </p:nvSpPr>
        <p:spPr bwMode="auto">
          <a:xfrm>
            <a:off x="228600" y="1066800"/>
            <a:ext cx="8686800" cy="946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Certificate</a:t>
            </a:r>
          </a:p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Figure 15.17 shows the format of a certificate.</a:t>
            </a:r>
          </a:p>
        </p:txBody>
      </p:sp>
      <p:pic>
        <p:nvPicPr>
          <p:cNvPr id="35852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2520950"/>
            <a:ext cx="8299450" cy="418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84F3A888-46A3-43E1-9B74-A8CAA2AF0662}" type="slidenum">
              <a:rPr lang="en-US" altLang="en-US" sz="1200">
                <a:solidFill>
                  <a:schemeClr val="bg2"/>
                </a:solidFill>
              </a:rPr>
              <a:pPr/>
              <a:t>34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6867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6868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6869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6870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6871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6872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6873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6874" name="Rectangle 9"/>
          <p:cNvSpPr>
            <a:spLocks noChangeArrowheads="1"/>
          </p:cNvSpPr>
          <p:nvPr/>
        </p:nvSpPr>
        <p:spPr bwMode="auto">
          <a:xfrm>
            <a:off x="228600" y="1143000"/>
            <a:ext cx="8686800" cy="1800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Certificate Renewal</a:t>
            </a:r>
          </a:p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Each certificate has a period of validity. If there is no problem with the certificate, the CA issues a new certificate before the old one expires. </a:t>
            </a:r>
          </a:p>
        </p:txBody>
      </p:sp>
      <p:sp>
        <p:nvSpPr>
          <p:cNvPr id="36875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15.4.5  Continued</a:t>
            </a:r>
          </a:p>
        </p:txBody>
      </p:sp>
      <p:sp>
        <p:nvSpPr>
          <p:cNvPr id="36876" name="Rectangle 11"/>
          <p:cNvSpPr>
            <a:spLocks noChangeArrowheads="1"/>
          </p:cNvSpPr>
          <p:nvPr/>
        </p:nvSpPr>
        <p:spPr bwMode="auto">
          <a:xfrm>
            <a:off x="228600" y="3200400"/>
            <a:ext cx="8686800" cy="1373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Certificate Renewal</a:t>
            </a:r>
          </a:p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In some cases a certificate must be revoked before its expiration. </a:t>
            </a:r>
          </a:p>
        </p:txBody>
      </p:sp>
      <p:sp>
        <p:nvSpPr>
          <p:cNvPr id="36877" name="Rectangle 12"/>
          <p:cNvSpPr>
            <a:spLocks noChangeArrowheads="1"/>
          </p:cNvSpPr>
          <p:nvPr/>
        </p:nvSpPr>
        <p:spPr bwMode="auto">
          <a:xfrm>
            <a:off x="228600" y="4800600"/>
            <a:ext cx="8686800" cy="1373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Delta Revocation</a:t>
            </a:r>
          </a:p>
          <a:p>
            <a:pPr algn="just"/>
            <a:r>
              <a:rPr lang="en-US" altLang="en-US" sz="2800" i="1">
                <a:latin typeface="Times New Roman" panose="02020603050405020304" pitchFamily="18" charset="0"/>
              </a:rPr>
              <a:t>To make revocation more efficient, the delta certificate revocation list (delta CRL) has been introduced.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3B08C4EC-3189-40C7-9895-F20816036FD4}" type="slidenum">
              <a:rPr lang="en-US" altLang="en-US" sz="1200">
                <a:solidFill>
                  <a:schemeClr val="bg2"/>
                </a:solidFill>
              </a:rPr>
              <a:pPr/>
              <a:t>35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7892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7893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7894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7895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7896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7897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15.4.5  Continued</a:t>
            </a: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2252663" y="1219200"/>
            <a:ext cx="4986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15.17  </a:t>
            </a:r>
            <a:r>
              <a:rPr lang="en-US" altLang="en-US" sz="2000" i="1">
                <a:latin typeface="Times New Roman" panose="02020603050405020304" pitchFamily="18" charset="0"/>
              </a:rPr>
              <a:t>Certificate revocation format</a:t>
            </a:r>
          </a:p>
        </p:txBody>
      </p:sp>
      <p:pic>
        <p:nvPicPr>
          <p:cNvPr id="3790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2216150"/>
            <a:ext cx="8299450" cy="418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19C90C4B-4EA2-42CB-9473-1D8BD24A3D1E}" type="slidenum">
              <a:rPr lang="en-US" altLang="en-US" sz="1200">
                <a:solidFill>
                  <a:schemeClr val="bg2"/>
                </a:solidFill>
              </a:rPr>
              <a:pPr/>
              <a:t>36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8916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8917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8918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8919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8920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8921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762000" y="0"/>
            <a:ext cx="6959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15.4.6  Public-Key Infrastructures (PKI)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2379663" y="1219200"/>
            <a:ext cx="41735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15.19  </a:t>
            </a:r>
            <a:r>
              <a:rPr lang="en-US" altLang="en-US" sz="2000" i="1">
                <a:latin typeface="Times New Roman" panose="02020603050405020304" pitchFamily="18" charset="0"/>
              </a:rPr>
              <a:t>Some duties of a PKI</a:t>
            </a:r>
          </a:p>
        </p:txBody>
      </p:sp>
      <p:pic>
        <p:nvPicPr>
          <p:cNvPr id="38924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2209800"/>
            <a:ext cx="4589462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3D856299-0346-4417-AE5B-AD7D8169349A}" type="slidenum">
              <a:rPr lang="en-US" altLang="en-US" sz="1200">
                <a:solidFill>
                  <a:schemeClr val="bg2"/>
                </a:solidFill>
              </a:rPr>
              <a:pPr/>
              <a:t>37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39939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9940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9941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9942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9943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9944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9945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39946" name="Rectangle 9"/>
          <p:cNvSpPr>
            <a:spLocks noChangeArrowheads="1"/>
          </p:cNvSpPr>
          <p:nvPr/>
        </p:nvSpPr>
        <p:spPr bwMode="auto">
          <a:xfrm>
            <a:off x="1143000" y="623888"/>
            <a:ext cx="2133600" cy="519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i="1">
                <a:solidFill>
                  <a:schemeClr val="folHlink"/>
                </a:solidFill>
                <a:latin typeface="Times New Roman" panose="02020603050405020304" pitchFamily="18" charset="0"/>
              </a:rPr>
              <a:t>Trust Model</a:t>
            </a:r>
            <a:endParaRPr lang="en-US" altLang="en-US" sz="2800" i="1">
              <a:latin typeface="Times New Roman" panose="02020603050405020304" pitchFamily="18" charset="0"/>
            </a:endParaRPr>
          </a:p>
        </p:txBody>
      </p:sp>
      <p:sp>
        <p:nvSpPr>
          <p:cNvPr id="39947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15.4.6  Continued</a:t>
            </a: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2355850" y="1447800"/>
            <a:ext cx="4425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15.20  </a:t>
            </a:r>
            <a:r>
              <a:rPr lang="en-US" altLang="en-US" sz="2000" i="1">
                <a:latin typeface="Times New Roman" panose="02020603050405020304" pitchFamily="18" charset="0"/>
              </a:rPr>
              <a:t>PKI hierarchical model</a:t>
            </a:r>
          </a:p>
        </p:txBody>
      </p:sp>
      <p:pic>
        <p:nvPicPr>
          <p:cNvPr id="3994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619375"/>
            <a:ext cx="80899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DB8E8408-D88E-4888-ACF7-809D8123F661}" type="slidenum">
              <a:rPr lang="en-US" altLang="en-US" sz="1200">
                <a:solidFill>
                  <a:schemeClr val="bg2"/>
                </a:solidFill>
              </a:rPr>
              <a:pPr/>
              <a:t>38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40963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0964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0965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0966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0967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0968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0969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0970" name="Text Box 9"/>
          <p:cNvSpPr txBox="1">
            <a:spLocks noChangeArrowheads="1"/>
          </p:cNvSpPr>
          <p:nvPr/>
        </p:nvSpPr>
        <p:spPr bwMode="auto">
          <a:xfrm>
            <a:off x="1143000" y="0"/>
            <a:ext cx="34686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15.4.6</a:t>
            </a:r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en-US" i="1">
                <a:latin typeface="Times New Roman" panose="02020603050405020304" pitchFamily="18" charset="0"/>
              </a:rPr>
              <a:t>Continued</a:t>
            </a:r>
          </a:p>
        </p:txBody>
      </p:sp>
      <p:sp>
        <p:nvSpPr>
          <p:cNvPr id="40971" name="Rectangle 10"/>
          <p:cNvSpPr>
            <a:spLocks noChangeArrowheads="1"/>
          </p:cNvSpPr>
          <p:nvPr/>
        </p:nvSpPr>
        <p:spPr bwMode="auto">
          <a:xfrm>
            <a:off x="152400" y="1600200"/>
            <a:ext cx="88392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Show how User1, knowing only the public key of the CA (the root), can obtain a verified copy of User3’s public key.</a:t>
            </a:r>
          </a:p>
        </p:txBody>
      </p:sp>
      <p:sp>
        <p:nvSpPr>
          <p:cNvPr id="40972" name="Text Box 11"/>
          <p:cNvSpPr txBox="1">
            <a:spLocks noChangeArrowheads="1"/>
          </p:cNvSpPr>
          <p:nvPr/>
        </p:nvSpPr>
        <p:spPr bwMode="auto">
          <a:xfrm>
            <a:off x="228600" y="990600"/>
            <a:ext cx="1944688" cy="457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</a:rPr>
              <a:t>Example 15.3</a:t>
            </a:r>
            <a:endParaRPr lang="en-US" altLang="en-US" sz="2000" i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73" name="Rectangle 13"/>
          <p:cNvSpPr>
            <a:spLocks noChangeArrowheads="1"/>
          </p:cNvSpPr>
          <p:nvPr/>
        </p:nvSpPr>
        <p:spPr bwMode="auto">
          <a:xfrm>
            <a:off x="152400" y="2732088"/>
            <a:ext cx="8839200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Solution</a:t>
            </a:r>
          </a:p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User3 sends a chain of certificates, CA&lt;&lt;CA1&gt;&gt; and CA1&lt;&lt;User3&gt;&gt;, to User1.</a:t>
            </a:r>
          </a:p>
          <a:p>
            <a:pPr algn="just" eaLnBrk="1" hangingPunct="1"/>
            <a:endParaRPr lang="en-US" altLang="en-US" sz="2400">
              <a:latin typeface="Times New Roman" panose="02020603050405020304" pitchFamily="18" charset="0"/>
            </a:endParaRPr>
          </a:p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a.  User1 validates CA&lt;&lt;CA1&gt;&gt; using the public key of CA.</a:t>
            </a:r>
          </a:p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b.  User1 extracts the public key of CA1 from CA&lt;&lt;CA1&gt;&gt;.</a:t>
            </a:r>
          </a:p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c.  User1 validates CA1&lt;&lt;User3&gt;&gt; using the public key of CA1.</a:t>
            </a:r>
          </a:p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d.  User1 extracts the public key of User 3 from CA1&lt;&lt;User3&gt;&gt;.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68A3E4C6-7E88-42B2-A2C4-AB96C0C73567}" type="slidenum">
              <a:rPr lang="en-US" altLang="en-US" sz="1200">
                <a:solidFill>
                  <a:schemeClr val="bg2"/>
                </a:solidFill>
              </a:rPr>
              <a:pPr/>
              <a:t>39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41987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988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989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990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991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992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993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1994" name="Text Box 9"/>
          <p:cNvSpPr txBox="1">
            <a:spLocks noChangeArrowheads="1"/>
          </p:cNvSpPr>
          <p:nvPr/>
        </p:nvSpPr>
        <p:spPr bwMode="auto">
          <a:xfrm>
            <a:off x="1143000" y="0"/>
            <a:ext cx="34686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15.4.6</a:t>
            </a:r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en-US" i="1">
                <a:latin typeface="Times New Roman" panose="02020603050405020304" pitchFamily="18" charset="0"/>
              </a:rPr>
              <a:t>Continued</a:t>
            </a:r>
          </a:p>
        </p:txBody>
      </p:sp>
      <p:sp>
        <p:nvSpPr>
          <p:cNvPr id="41995" name="Rectangle 10"/>
          <p:cNvSpPr>
            <a:spLocks noChangeArrowheads="1"/>
          </p:cNvSpPr>
          <p:nvPr/>
        </p:nvSpPr>
        <p:spPr bwMode="auto">
          <a:xfrm>
            <a:off x="152400" y="1600200"/>
            <a:ext cx="8839200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Some Web browsers, such as Netscape and Internet Explorer, include a set of certificates from independent roots without a single, high-level, authority to certify each root. One can find the</a:t>
            </a:r>
          </a:p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list of these roots in the Internet Explorer at Tools/Internet Options/Contents/Certificate/Trusted roots (using pull-down menu). The user then can choose any of this root and view the certificate.</a:t>
            </a:r>
          </a:p>
        </p:txBody>
      </p:sp>
      <p:sp>
        <p:nvSpPr>
          <p:cNvPr id="41996" name="Text Box 11"/>
          <p:cNvSpPr txBox="1">
            <a:spLocks noChangeArrowheads="1"/>
          </p:cNvSpPr>
          <p:nvPr/>
        </p:nvSpPr>
        <p:spPr bwMode="auto">
          <a:xfrm>
            <a:off x="228600" y="990600"/>
            <a:ext cx="1944688" cy="457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</a:rPr>
              <a:t>Example 15.4</a:t>
            </a:r>
            <a:endParaRPr lang="en-US" altLang="en-US" sz="2000" i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ED5D2C7A-97A8-45E5-A57F-F2AE64444A46}" type="slidenum">
              <a:rPr lang="en-US" altLang="en-US" sz="1200">
                <a:solidFill>
                  <a:schemeClr val="bg2"/>
                </a:solidFill>
              </a:rPr>
              <a:pPr/>
              <a:t>40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43011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3012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3013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3014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3015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3016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3017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762000" y="0"/>
            <a:ext cx="3163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15.4.6  Continued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2784475" y="914400"/>
            <a:ext cx="3235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folHlink"/>
                </a:solidFill>
                <a:latin typeface="Times New Roman" panose="02020603050405020304" pitchFamily="18" charset="0"/>
              </a:rPr>
              <a:t>Figure 15.21  </a:t>
            </a:r>
            <a:r>
              <a:rPr lang="en-US" altLang="en-US" sz="2000" i="1">
                <a:latin typeface="Times New Roman" panose="02020603050405020304" pitchFamily="18" charset="0"/>
              </a:rPr>
              <a:t>Mesh model</a:t>
            </a:r>
          </a:p>
        </p:txBody>
      </p:sp>
      <p:pic>
        <p:nvPicPr>
          <p:cNvPr id="4302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713" y="1981200"/>
            <a:ext cx="6161087" cy="445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15.</a:t>
            </a:r>
            <a:fld id="{65FA401E-47D5-4109-BFDA-34C66750E465}" type="slidenum">
              <a:rPr lang="en-US" altLang="en-US" sz="1200">
                <a:solidFill>
                  <a:schemeClr val="bg2"/>
                </a:solidFill>
              </a:rPr>
              <a:pPr/>
              <a:t>41</a:t>
            </a:fld>
            <a:endParaRPr lang="en-US" altLang="en-US" sz="1200">
              <a:solidFill>
                <a:schemeClr val="bg2"/>
              </a:solidFill>
            </a:endParaRPr>
          </a:p>
        </p:txBody>
      </p:sp>
      <p:sp>
        <p:nvSpPr>
          <p:cNvPr id="44035" name="Rectangle 2"/>
          <p:cNvSpPr>
            <a:spLocks noChangeArrowheads="1"/>
          </p:cNvSpPr>
          <p:nvPr/>
        </p:nvSpPr>
        <p:spPr bwMode="ltGray">
          <a:xfrm>
            <a:off x="366713" y="1079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4036" name="Rectangle 3"/>
          <p:cNvSpPr>
            <a:spLocks noChangeArrowheads="1"/>
          </p:cNvSpPr>
          <p:nvPr/>
        </p:nvSpPr>
        <p:spPr bwMode="ltGray">
          <a:xfrm>
            <a:off x="749300" y="1079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4037" name="Rectangle 4"/>
          <p:cNvSpPr>
            <a:spLocks noChangeArrowheads="1"/>
          </p:cNvSpPr>
          <p:nvPr/>
        </p:nvSpPr>
        <p:spPr bwMode="ltGray">
          <a:xfrm>
            <a:off x="490538" y="5302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4038" name="Rectangle 5"/>
          <p:cNvSpPr>
            <a:spLocks noChangeArrowheads="1"/>
          </p:cNvSpPr>
          <p:nvPr/>
        </p:nvSpPr>
        <p:spPr bwMode="ltGray">
          <a:xfrm>
            <a:off x="860425" y="5302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4039" name="Rectangle 6"/>
          <p:cNvSpPr>
            <a:spLocks noChangeArrowheads="1"/>
          </p:cNvSpPr>
          <p:nvPr/>
        </p:nvSpPr>
        <p:spPr bwMode="ltGray">
          <a:xfrm>
            <a:off x="76200" y="4572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4040" name="Rectangle 7"/>
          <p:cNvSpPr>
            <a:spLocks noChangeArrowheads="1"/>
          </p:cNvSpPr>
          <p:nvPr/>
        </p:nvSpPr>
        <p:spPr bwMode="gray">
          <a:xfrm>
            <a:off x="711200" y="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4041" name="Rectangle 8"/>
          <p:cNvSpPr>
            <a:spLocks noChangeArrowheads="1"/>
          </p:cNvSpPr>
          <p:nvPr/>
        </p:nvSpPr>
        <p:spPr bwMode="gray">
          <a:xfrm>
            <a:off x="442913" y="533400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kumimoji="1" lang="en-US" altLang="en-US" sz="2400" b="0">
              <a:latin typeface="Tahoma" panose="020B0604030504040204" pitchFamily="34" charset="0"/>
            </a:endParaRPr>
          </a:p>
        </p:txBody>
      </p:sp>
      <p:sp>
        <p:nvSpPr>
          <p:cNvPr id="44042" name="Text Box 9"/>
          <p:cNvSpPr txBox="1">
            <a:spLocks noChangeArrowheads="1"/>
          </p:cNvSpPr>
          <p:nvPr/>
        </p:nvSpPr>
        <p:spPr bwMode="auto">
          <a:xfrm>
            <a:off x="1143000" y="0"/>
            <a:ext cx="34686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i="1">
                <a:latin typeface="Times New Roman" panose="02020603050405020304" pitchFamily="18" charset="0"/>
              </a:rPr>
              <a:t>15.4.6</a:t>
            </a:r>
            <a:r>
              <a:rPr lang="en-US" altLang="en-US" i="1">
                <a:solidFill>
                  <a:schemeClr val="hlink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en-US" i="1">
                <a:latin typeface="Times New Roman" panose="02020603050405020304" pitchFamily="18" charset="0"/>
              </a:rPr>
              <a:t>Continued</a:t>
            </a:r>
          </a:p>
        </p:txBody>
      </p:sp>
      <p:sp>
        <p:nvSpPr>
          <p:cNvPr id="44043" name="Rectangle 10"/>
          <p:cNvSpPr>
            <a:spLocks noChangeArrowheads="1"/>
          </p:cNvSpPr>
          <p:nvPr/>
        </p:nvSpPr>
        <p:spPr bwMode="auto">
          <a:xfrm>
            <a:off x="152400" y="1600200"/>
            <a:ext cx="88392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Alice is under the authority Root1; Bob is under the authority Root4. Show how Alice can obtain Bob’s verified public key.</a:t>
            </a:r>
          </a:p>
        </p:txBody>
      </p:sp>
      <p:sp>
        <p:nvSpPr>
          <p:cNvPr id="44044" name="Text Box 11"/>
          <p:cNvSpPr txBox="1">
            <a:spLocks noChangeArrowheads="1"/>
          </p:cNvSpPr>
          <p:nvPr/>
        </p:nvSpPr>
        <p:spPr bwMode="auto">
          <a:xfrm>
            <a:off x="228600" y="990600"/>
            <a:ext cx="1944688" cy="4572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bg1"/>
                </a:solidFill>
                <a:latin typeface="Times New Roman" panose="02020603050405020304" pitchFamily="18" charset="0"/>
              </a:rPr>
              <a:t>Example 15.5</a:t>
            </a:r>
            <a:endParaRPr lang="en-US" altLang="en-US" sz="2000" i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4045" name="Rectangle 12"/>
          <p:cNvSpPr>
            <a:spLocks noChangeArrowheads="1"/>
          </p:cNvSpPr>
          <p:nvPr/>
        </p:nvSpPr>
        <p:spPr bwMode="auto">
          <a:xfrm>
            <a:off x="152400" y="3355975"/>
            <a:ext cx="883920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solidFill>
                  <a:schemeClr val="hlink"/>
                </a:solidFill>
                <a:latin typeface="Times New Roman" panose="02020603050405020304" pitchFamily="18" charset="0"/>
              </a:rPr>
              <a:t>Solution</a:t>
            </a:r>
          </a:p>
          <a:p>
            <a:pPr algn="just" eaLnBrk="1" hangingPunct="1"/>
            <a:r>
              <a:rPr lang="en-US" altLang="en-US" sz="2400">
                <a:latin typeface="Times New Roman" panose="02020603050405020304" pitchFamily="18" charset="0"/>
              </a:rPr>
              <a:t>Bob sends a chain of certificates from Root4 to Bob. Alice looks at the directory of Root1 to find Root1&lt;&lt;Root1&gt;&gt; and </a:t>
            </a:r>
            <a:br>
              <a:rPr lang="en-US" altLang="en-US" sz="2400">
                <a:latin typeface="Times New Roman" panose="02020603050405020304" pitchFamily="18" charset="0"/>
              </a:rPr>
            </a:br>
            <a:r>
              <a:rPr lang="en-US" altLang="en-US" sz="2400">
                <a:latin typeface="Times New Roman" panose="02020603050405020304" pitchFamily="18" charset="0"/>
              </a:rPr>
              <a:t>Root1&lt;&lt; Root4&gt;&gt; certificates. Using the process shown in Figure 15.21, Alice can verify Bob’s public key.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3032</TotalTime>
  <Words>1521</Words>
  <Application>Microsoft Office PowerPoint</Application>
  <PresentationFormat>On-screen Show (4:3)</PresentationFormat>
  <Paragraphs>257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Tahoma</vt:lpstr>
      <vt:lpstr>Wingdings</vt:lpstr>
      <vt:lpstr>Times New Roman</vt:lpstr>
      <vt:lpstr>McGrawHill-Italic</vt:lpstr>
      <vt:lpstr>Times</vt:lpstr>
      <vt:lpstr>Blends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Valued Gateway Client</dc:creator>
  <cp:lastModifiedBy>ti</cp:lastModifiedBy>
  <cp:revision>198</cp:revision>
  <dcterms:created xsi:type="dcterms:W3CDTF">2000-01-15T04:50:39Z</dcterms:created>
  <dcterms:modified xsi:type="dcterms:W3CDTF">2020-05-08T10:33:41Z</dcterms:modified>
</cp:coreProperties>
</file>